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60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65"/>
  </p:notesMasterIdLst>
  <p:sldIdLst>
    <p:sldId id="32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82" r:id="rId14"/>
    <p:sldId id="268" r:id="rId15"/>
    <p:sldId id="269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70" r:id="rId25"/>
    <p:sldId id="291" r:id="rId26"/>
    <p:sldId id="322" r:id="rId27"/>
    <p:sldId id="292" r:id="rId28"/>
    <p:sldId id="293" r:id="rId29"/>
    <p:sldId id="271" r:id="rId30"/>
    <p:sldId id="294" r:id="rId31"/>
    <p:sldId id="272" r:id="rId32"/>
    <p:sldId id="273" r:id="rId33"/>
    <p:sldId id="295" r:id="rId34"/>
    <p:sldId id="274" r:id="rId35"/>
    <p:sldId id="296" r:id="rId36"/>
    <p:sldId id="297" r:id="rId37"/>
    <p:sldId id="275" r:id="rId38"/>
    <p:sldId id="298" r:id="rId39"/>
    <p:sldId id="276" r:id="rId40"/>
    <p:sldId id="277" r:id="rId41"/>
    <p:sldId id="279" r:id="rId42"/>
    <p:sldId id="280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8" r:id="rId51"/>
    <p:sldId id="309" r:id="rId52"/>
    <p:sldId id="306" r:id="rId53"/>
    <p:sldId id="307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</p:sldIdLst>
  <p:sldSz cx="9144000" cy="6858000" type="screen4x3"/>
  <p:notesSz cx="6858000" cy="9144000"/>
  <p:defaultTextStyle>
    <a:defPPr>
      <a:defRPr lang="sl-SI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66FF"/>
    <a:srgbClr val="FF0000"/>
    <a:srgbClr val="FF3300"/>
    <a:srgbClr val="000000"/>
    <a:srgbClr val="FFFF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3" autoAdjust="0"/>
    <p:restoredTop sz="94728" autoAdjust="0"/>
  </p:normalViewPr>
  <p:slideViewPr>
    <p:cSldViewPr>
      <p:cViewPr>
        <p:scale>
          <a:sx n="77" d="100"/>
          <a:sy n="77" d="100"/>
        </p:scale>
        <p:origin x="-1362" y="-3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11.xml"/><Relationship Id="rId13" Type="http://schemas.openxmlformats.org/officeDocument/2006/relationships/slide" Target="slides/slide31.xml"/><Relationship Id="rId18" Type="http://schemas.openxmlformats.org/officeDocument/2006/relationships/slide" Target="slides/slide37.xml"/><Relationship Id="rId3" Type="http://schemas.openxmlformats.org/officeDocument/2006/relationships/slide" Target="slides/slide6.xml"/><Relationship Id="rId21" Type="http://schemas.openxmlformats.org/officeDocument/2006/relationships/slide" Target="slides/slide40.xml"/><Relationship Id="rId7" Type="http://schemas.openxmlformats.org/officeDocument/2006/relationships/slide" Target="slides/slide10.xml"/><Relationship Id="rId12" Type="http://schemas.openxmlformats.org/officeDocument/2006/relationships/slide" Target="slides/slide29.xml"/><Relationship Id="rId17" Type="http://schemas.openxmlformats.org/officeDocument/2006/relationships/slide" Target="slides/slide36.xml"/><Relationship Id="rId2" Type="http://schemas.openxmlformats.org/officeDocument/2006/relationships/slide" Target="slides/slide5.xml"/><Relationship Id="rId16" Type="http://schemas.openxmlformats.org/officeDocument/2006/relationships/slide" Target="slides/slide35.xml"/><Relationship Id="rId20" Type="http://schemas.openxmlformats.org/officeDocument/2006/relationships/slide" Target="slides/slide39.xml"/><Relationship Id="rId1" Type="http://schemas.openxmlformats.org/officeDocument/2006/relationships/slide" Target="slides/slide4.xml"/><Relationship Id="rId6" Type="http://schemas.openxmlformats.org/officeDocument/2006/relationships/slide" Target="slides/slide9.xml"/><Relationship Id="rId11" Type="http://schemas.openxmlformats.org/officeDocument/2006/relationships/slide" Target="slides/slide24.xml"/><Relationship Id="rId5" Type="http://schemas.openxmlformats.org/officeDocument/2006/relationships/slide" Target="slides/slide8.xml"/><Relationship Id="rId15" Type="http://schemas.openxmlformats.org/officeDocument/2006/relationships/slide" Target="slides/slide34.xml"/><Relationship Id="rId10" Type="http://schemas.openxmlformats.org/officeDocument/2006/relationships/slide" Target="slides/slide16.xml"/><Relationship Id="rId19" Type="http://schemas.openxmlformats.org/officeDocument/2006/relationships/slide" Target="slides/slide38.xml"/><Relationship Id="rId4" Type="http://schemas.openxmlformats.org/officeDocument/2006/relationships/slide" Target="slides/slide7.xml"/><Relationship Id="rId9" Type="http://schemas.openxmlformats.org/officeDocument/2006/relationships/slide" Target="slides/slide12.xml"/><Relationship Id="rId14" Type="http://schemas.openxmlformats.org/officeDocument/2006/relationships/slide" Target="slides/slide3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75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83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83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450AF87-F0B5-4541-B830-0F81DBF62F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D77754-E946-4C63-8FBF-CC57D0B6C83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86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F78BD7-A01B-4459-8A5B-71FE4F304FCC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78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C7C44B-A31B-4983-8BFA-759A46D2D7B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88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20180C-3757-426B-9D4A-13A20BE9816A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798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D6D21-4040-441E-89B5-CB0F0B3CB2AD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808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2D5291-AE44-4B44-B5E1-9907738C96FC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819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4F6B9C0-C589-48B2-9FC8-4E105F721604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A13236-BBF4-4F48-91B1-A30AC82C4347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B20DB9-885D-4BA4-B121-5DD6951873D4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849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5E2ABB-28C5-4B21-BE54-BE6EFE5D479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860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A96D66-82B6-4496-863B-8018A414483E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870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06AE68-4875-4D95-8A9D-6A3B24FFB98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696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1C0505-7FA7-4930-965B-9C9739DA8E15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FFFF12-80DE-408F-9BAC-F369A159384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890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DC21F0-8195-4A98-BC94-C6899C218388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901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01B414-59C4-4BF6-9BF6-E38E39172A9C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911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F1F7FF-3C73-452E-998D-C83D4840A285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921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25F6A4-60D5-4CE8-ACBC-206151945744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931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966704-F8CA-4CB8-9062-57E1BF3BB163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942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2EA8DE-4CF5-442B-89A9-E046DB7264A7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952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72D6E6-88B3-4F1D-95EF-054B84857802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962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C5AED3-12AD-4906-BD8B-0F9E1BE117F8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972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62121C-6A68-4631-89DC-3A2E077D4C0B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706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3C45E-F851-48A8-ACDE-27B6AF550EEE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983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6786C19-BFFD-456B-819A-E2ECBE6CF611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993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6B8F3E-1A29-4A4D-9452-E04AC0029654}" type="slidenum">
              <a:rPr lang="en-US" smtClean="0"/>
              <a:pPr/>
              <a:t>34</a:t>
            </a:fld>
            <a:endParaRPr lang="en-US" smtClean="0"/>
          </a:p>
        </p:txBody>
      </p:sp>
      <p:sp>
        <p:nvSpPr>
          <p:cNvPr id="1003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4D28FA-95CE-485D-8B9D-12A042183CAD}" type="slidenum">
              <a:rPr lang="en-US" smtClean="0"/>
              <a:pPr/>
              <a:t>35</a:t>
            </a:fld>
            <a:endParaRPr lang="en-US" smtClean="0"/>
          </a:p>
        </p:txBody>
      </p:sp>
      <p:sp>
        <p:nvSpPr>
          <p:cNvPr id="1013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379B1A-19B6-4478-B881-AA1A4E4DD95D}" type="slidenum">
              <a:rPr lang="en-US" smtClean="0"/>
              <a:pPr/>
              <a:t>36</a:t>
            </a:fld>
            <a:endParaRPr lang="en-US" smtClean="0"/>
          </a:p>
        </p:txBody>
      </p:sp>
      <p:sp>
        <p:nvSpPr>
          <p:cNvPr id="1024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619A70-F36B-471B-9358-DC38C41E87F6}" type="slidenum">
              <a:rPr lang="en-US" smtClean="0"/>
              <a:pPr/>
              <a:t>37</a:t>
            </a:fld>
            <a:endParaRPr lang="en-US" smtClean="0"/>
          </a:p>
        </p:txBody>
      </p:sp>
      <p:sp>
        <p:nvSpPr>
          <p:cNvPr id="1034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9523F5-7DF0-4B3D-93BF-AC00192C27EC}" type="slidenum">
              <a:rPr lang="en-US" smtClean="0"/>
              <a:pPr/>
              <a:t>38</a:t>
            </a:fld>
            <a:endParaRPr lang="en-US" smtClean="0"/>
          </a:p>
        </p:txBody>
      </p:sp>
      <p:sp>
        <p:nvSpPr>
          <p:cNvPr id="1044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B079D1-1BDD-44B7-8A4C-F2F41ED198D6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54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70E0D-4043-4D09-9A69-3659DCE92FBD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23C21A-81A4-44F8-9DB6-01E6847C1B2E}" type="slidenum">
              <a:rPr lang="en-US" smtClean="0"/>
              <a:pPr/>
              <a:t>41</a:t>
            </a:fld>
            <a:endParaRPr lang="en-US" smtClean="0"/>
          </a:p>
        </p:txBody>
      </p:sp>
      <p:sp>
        <p:nvSpPr>
          <p:cNvPr id="1075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187478-0C00-4DDD-813B-42C629C8E6B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716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AF8EA7-0A02-4F70-BE69-7691AA3523EF}" type="slidenum">
              <a:rPr lang="en-US" smtClean="0"/>
              <a:pPr/>
              <a:t>42</a:t>
            </a:fld>
            <a:endParaRPr lang="en-US" smtClean="0"/>
          </a:p>
        </p:txBody>
      </p:sp>
      <p:sp>
        <p:nvSpPr>
          <p:cNvPr id="1085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EB7E504-6E67-40CF-8075-B13ABB01A909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095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17D6D9-D7E2-4635-92D1-A80B375F98E1}" type="slidenum">
              <a:rPr lang="en-US" smtClean="0"/>
              <a:pPr/>
              <a:t>44</a:t>
            </a:fld>
            <a:endParaRPr lang="en-US" smtClean="0"/>
          </a:p>
        </p:txBody>
      </p:sp>
      <p:sp>
        <p:nvSpPr>
          <p:cNvPr id="1105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DEF40B-60F7-4D7F-A3D8-220413F20AEA}" type="slidenum">
              <a:rPr lang="en-US" smtClean="0"/>
              <a:pPr/>
              <a:t>45</a:t>
            </a:fld>
            <a:endParaRPr lang="en-US" smtClean="0"/>
          </a:p>
        </p:txBody>
      </p:sp>
      <p:sp>
        <p:nvSpPr>
          <p:cNvPr id="1116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C1FE6B5-B633-42F2-91AA-7B2B58B36491}" type="slidenum">
              <a:rPr lang="en-US" smtClean="0"/>
              <a:pPr/>
              <a:t>46</a:t>
            </a:fld>
            <a:endParaRPr lang="en-US" smtClean="0"/>
          </a:p>
        </p:txBody>
      </p:sp>
      <p:sp>
        <p:nvSpPr>
          <p:cNvPr id="1126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A8DE20-EDDD-4EF2-89B4-3C6A37BB8D50}" type="slidenum">
              <a:rPr lang="en-US" smtClean="0"/>
              <a:pPr/>
              <a:t>47</a:t>
            </a:fld>
            <a:endParaRPr lang="en-US" smtClean="0"/>
          </a:p>
        </p:txBody>
      </p:sp>
      <p:sp>
        <p:nvSpPr>
          <p:cNvPr id="1136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74F621-6671-4DD9-98BE-EA4796C1AE6D}" type="slidenum">
              <a:rPr lang="en-US" smtClean="0"/>
              <a:pPr/>
              <a:t>48</a:t>
            </a:fld>
            <a:endParaRPr lang="en-US" smtClean="0"/>
          </a:p>
        </p:txBody>
      </p:sp>
      <p:sp>
        <p:nvSpPr>
          <p:cNvPr id="1146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7D711-4C5E-4ECA-B422-C3636D313BE9}" type="slidenum">
              <a:rPr lang="en-US" smtClean="0"/>
              <a:pPr/>
              <a:t>49</a:t>
            </a:fld>
            <a:endParaRPr lang="en-US" smtClean="0"/>
          </a:p>
        </p:txBody>
      </p:sp>
      <p:sp>
        <p:nvSpPr>
          <p:cNvPr id="1157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41C4F0D-67CA-413B-8FA4-4EFE8BB18B03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1167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883620-B28D-4D8F-8EEA-91C292947D3C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F6E904-3B99-40B6-B35F-321686DC5606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9C8FD8F-C993-400A-A8BE-FC217BC2071C}" type="slidenum">
              <a:rPr lang="en-US" smtClean="0"/>
              <a:pPr/>
              <a:t>52</a:t>
            </a:fld>
            <a:endParaRPr lang="en-US" smtClean="0"/>
          </a:p>
        </p:txBody>
      </p:sp>
      <p:sp>
        <p:nvSpPr>
          <p:cNvPr id="1187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A73D6C-31EC-4734-90C9-A6CC787F65E1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1198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E5AF73-8F85-4FFE-B4C0-6576A51626E2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1208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69E00A-6A05-4BD4-A3FE-721434479FC9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1218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897EEF-E29C-465D-93C6-0BD716FD27AA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1228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AB07032-0969-4C9E-81A8-A6DF6263FF3D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1239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91C7CF-97D1-4618-97C8-7DAA8D929B52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249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E19479-1AB1-4E85-AE39-3820BFC8FAA2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259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4A40F3-5F20-41FF-830E-A0736EEA3989}" type="slidenum">
              <a:rPr lang="en-US" smtClean="0"/>
              <a:pPr/>
              <a:t>60</a:t>
            </a:fld>
            <a:endParaRPr lang="en-US" smtClean="0"/>
          </a:p>
        </p:txBody>
      </p:sp>
      <p:sp>
        <p:nvSpPr>
          <p:cNvPr id="1269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7F446C-8518-48DD-9E7B-0FD1A56EB5BA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1280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FA3FED-E1AD-4B37-BEDA-D931FEC7BB61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92D54E-3A9C-4812-A74B-61B9FC8EC22C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50956C-287D-4999-8790-4FEBE1931EE5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199D42E-13E6-46C9-8655-C7E9492F3EA1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68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8491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8492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5CD36-035B-4503-A983-1B13A387441F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FA4B3-F3E7-43A6-B3CD-E9D045A8E5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4EE69B-6050-4149-8013-56987CF096B3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8C869-2F66-4E43-B2E1-07BE2FDE76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85FD8-FB29-4B26-B447-F51927A81EB1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0A30D-0548-4987-AFC5-A8962A728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9ABF4-B1D2-49BE-B6D5-A304F2316E85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263E-5632-460C-B0D0-22FF82A1B2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908BF-693A-4F61-9B6F-63FE33CA9424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B8EEA-175C-4EF1-940C-E30B04B718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B56DD-20B7-46BC-A946-EDE9365F9C8E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A0188-984E-43DD-B46B-25DE6ECC1C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BC36F-A9CF-4F03-88F0-A59A5FE7272C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C9156E-09FA-482F-93BB-9D1705318F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88980E-0F4F-43F4-A4B9-A6033F266AC6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841247-A18C-4ACD-A074-7CF300289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482410-0F43-47D1-91F6-3663C2459FD8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41B174-E33E-47D8-A77B-D445CAFDF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99E48-D7A0-4415-BE88-6DB39D3D9AF4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085F8-C26B-4C9E-9A2F-7ABB12DE2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205DB-6239-4A75-A8BB-174444E4D0D0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51CD7-6016-485C-8E9C-6AFB708E2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fld id="{702BAE34-BEA6-4340-9266-E7B530DD729C}" type="datetimeFigureOut">
              <a:rPr lang="en-US"/>
              <a:pPr>
                <a:defRPr/>
              </a:pPr>
              <a:t>1/25/2017</a:t>
            </a:fld>
            <a:endParaRPr lang="en-US"/>
          </a:p>
        </p:txBody>
      </p:sp>
      <p:sp>
        <p:nvSpPr>
          <p:cNvPr id="147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C629A114-FF9F-4607-B894-062F46A968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47462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463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464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147466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147467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776 h 1906"/>
                <a:gd name="T4" fmla="*/ 5758 w 5740"/>
                <a:gd name="T5" fmla="*/ 1776 h 1906"/>
                <a:gd name="T6" fmla="*/ 5758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147469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747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747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6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udentreader.com/files/polarvsnonpolarcellsignals.gif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arbl.cvmbs.colostate.edu/hbooks/pathphys/endocrine/basics/steroidogenesis.gif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755650" y="2492375"/>
            <a:ext cx="8064500" cy="3960813"/>
          </a:xfrm>
        </p:spPr>
        <p:txBody>
          <a:bodyPr/>
          <a:lstStyle/>
          <a:p>
            <a:pPr eaLnBrk="1" hangingPunct="1"/>
            <a:endParaRPr lang="sr-Cyrl-CS" sz="2000" b="1" smtClean="0">
              <a:solidFill>
                <a:srgbClr val="99CC00"/>
              </a:solidFill>
              <a:effectLst/>
            </a:endParaRPr>
          </a:p>
          <a:p>
            <a:pPr eaLnBrk="1" hangingPunct="1"/>
            <a:r>
              <a:rPr lang="sr-Cyrl-CS" sz="2000" b="1" smtClean="0">
                <a:effectLst/>
              </a:rPr>
              <a:t>Наставна јединица 12: </a:t>
            </a:r>
          </a:p>
          <a:p>
            <a:pPr eaLnBrk="1" hangingPunct="1"/>
            <a:r>
              <a:rPr lang="sr-Cyrl-CS" sz="4400" b="1" smtClean="0">
                <a:solidFill>
                  <a:srgbClr val="FFFF00"/>
                </a:solidFill>
                <a:effectLst/>
              </a:rPr>
              <a:t>БИОХЕМИЈА ХОРМОНА</a:t>
            </a:r>
            <a:endParaRPr lang="en-US" sz="4400" b="1" smtClean="0">
              <a:solidFill>
                <a:srgbClr val="FFFF00"/>
              </a:solidFill>
              <a:effectLst/>
            </a:endParaRPr>
          </a:p>
        </p:txBody>
      </p:sp>
      <p:pic>
        <p:nvPicPr>
          <p:cNvPr id="3075" name="Picture 3" descr="samo-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7526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7200900" cy="112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800" b="1"/>
              <a:t>МЕДИЦИНСКИ ФАКУЛТЕТ КРАГУЈЕВАЦ</a:t>
            </a:r>
          </a:p>
          <a:p>
            <a:r>
              <a:rPr lang="sr-Cyrl-CS" sz="2000" b="1"/>
              <a:t>Интегрисане академске студије </a:t>
            </a:r>
            <a:r>
              <a:rPr lang="en-US" sz="2000" b="1"/>
              <a:t>стоматологије</a:t>
            </a:r>
            <a:endParaRPr lang="sr-Cyrl-CS" sz="2000" b="1"/>
          </a:p>
          <a:p>
            <a:r>
              <a:rPr lang="sr-Cyrl-CS" sz="2000" b="1"/>
              <a:t>Катедра за општу и клиничку биохемију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41275"/>
            <a:ext cx="9144000" cy="6816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sl-SI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smtClean="0"/>
              <a:t>Да би остварио свој биолошки ефекат хормон </a:t>
            </a:r>
            <a:r>
              <a:rPr lang="sl-SI" sz="2000" smtClean="0">
                <a:solidFill>
                  <a:srgbClr val="FFFF00"/>
                </a:solidFill>
              </a:rPr>
              <a:t>“препознаје” циљно ткиво преко специфични</a:t>
            </a:r>
            <a:r>
              <a:rPr lang="sr-Cyrl-CS" sz="2000" smtClean="0">
                <a:solidFill>
                  <a:srgbClr val="FFFF00"/>
                </a:solidFill>
              </a:rPr>
              <a:t>х</a:t>
            </a:r>
            <a:r>
              <a:rPr lang="en-US" sz="2000" smtClean="0">
                <a:solidFill>
                  <a:srgbClr val="FFFF00"/>
                </a:solidFill>
              </a:rPr>
              <a:t> </a:t>
            </a:r>
            <a:r>
              <a:rPr lang="sl-SI" sz="2000" b="1" smtClean="0">
                <a:solidFill>
                  <a:srgbClr val="FFFF00"/>
                </a:solidFill>
              </a:rPr>
              <a:t>рецептора</a:t>
            </a:r>
            <a:r>
              <a:rPr lang="sl-SI" sz="2000" smtClean="0"/>
              <a:t> за које се везује.</a:t>
            </a:r>
            <a:endParaRPr lang="en-US" sz="20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l-SI" sz="2000" smtClean="0"/>
              <a:t> </a:t>
            </a:r>
            <a:endParaRPr lang="en-US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smtClean="0"/>
              <a:t>Хормонски </a:t>
            </a:r>
            <a:r>
              <a:rPr lang="sl-SI" sz="2000" smtClean="0">
                <a:solidFill>
                  <a:srgbClr val="FFFF00"/>
                </a:solidFill>
              </a:rPr>
              <a:t>рецептори </a:t>
            </a:r>
            <a:r>
              <a:rPr lang="sl-SI" sz="2000" smtClean="0"/>
              <a:t>су по хемијској структури </a:t>
            </a:r>
            <a:r>
              <a:rPr lang="sl-SI" sz="2000" smtClean="0">
                <a:solidFill>
                  <a:srgbClr val="FFFF00"/>
                </a:solidFill>
              </a:rPr>
              <a:t>протеини или протеиди</a:t>
            </a:r>
            <a:r>
              <a:rPr lang="sl-SI" sz="2000" smtClean="0"/>
              <a:t>. </a:t>
            </a:r>
            <a:endParaRPr lang="en-US" sz="2000" smtClean="0"/>
          </a:p>
          <a:p>
            <a:pPr eaLnBrk="1" hangingPunct="1">
              <a:lnSpc>
                <a:spcPct val="80000"/>
              </a:lnSpc>
              <a:defRPr/>
            </a:pPr>
            <a:endParaRPr lang="en-US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000" smtClean="0"/>
              <a:t>Између </a:t>
            </a:r>
            <a:r>
              <a:rPr lang="sl-SI" sz="2000" smtClean="0">
                <a:solidFill>
                  <a:srgbClr val="FFFF00"/>
                </a:solidFill>
              </a:rPr>
              <a:t>хормона и рецептора</a:t>
            </a:r>
            <a:r>
              <a:rPr lang="sl-SI" sz="2000" smtClean="0"/>
              <a:t> постоји просторна </a:t>
            </a:r>
            <a:r>
              <a:rPr lang="sl-SI" sz="2000" smtClean="0">
                <a:solidFill>
                  <a:srgbClr val="FFFF00"/>
                </a:solidFill>
              </a:rPr>
              <a:t>подударност</a:t>
            </a:r>
            <a:endParaRPr lang="en-US" sz="20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000" smtClean="0">
              <a:solidFill>
                <a:srgbClr val="FFFF00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de-DE" sz="2000" smtClean="0">
                <a:solidFill>
                  <a:srgbClr val="FFFF00"/>
                </a:solidFill>
                <a:cs typeface="Arial" charset="0"/>
              </a:rPr>
              <a:t>Повезивање</a:t>
            </a:r>
            <a:r>
              <a:rPr lang="de-DE" sz="2000" smtClean="0">
                <a:cs typeface="Arial" charset="0"/>
              </a:rPr>
              <a:t> хормона и рецептора</a:t>
            </a:r>
            <a:endParaRPr lang="sr-Cyrl-CS" sz="2000" smtClean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>
                <a:cs typeface="Arial" charset="0"/>
              </a:rPr>
              <a:t>се остварује </a:t>
            </a:r>
            <a:r>
              <a:rPr lang="de-DE" sz="2000" smtClean="0">
                <a:solidFill>
                  <a:srgbClr val="FFFF00"/>
                </a:solidFill>
                <a:cs typeface="Arial" charset="0"/>
              </a:rPr>
              <a:t>хемијским везама</a:t>
            </a:r>
            <a:r>
              <a:rPr lang="de-DE" sz="2000" smtClean="0">
                <a:cs typeface="Arial" charset="0"/>
              </a:rPr>
              <a:t>. </a:t>
            </a:r>
          </a:p>
          <a:p>
            <a:pPr algn="just" eaLnBrk="1" hangingPunct="1">
              <a:lnSpc>
                <a:spcPct val="80000"/>
              </a:lnSpc>
              <a:defRPr/>
            </a:pPr>
            <a:endParaRPr lang="en-GB" sz="2000" smtClean="0">
              <a:cs typeface="Arial" charset="0"/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de-DE" sz="2000" smtClean="0">
                <a:cs typeface="Arial" charset="0"/>
              </a:rPr>
              <a:t>По везивању хормона за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>
                <a:cs typeface="Arial" charset="0"/>
              </a:rPr>
              <a:t>рецептор, </a:t>
            </a:r>
            <a:r>
              <a:rPr lang="de-DE" sz="2000" smtClean="0">
                <a:solidFill>
                  <a:srgbClr val="FFFF00"/>
                </a:solidFill>
                <a:cs typeface="Arial" charset="0"/>
              </a:rPr>
              <a:t>рецептор се активира и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>
                <a:solidFill>
                  <a:srgbClr val="FFFF00"/>
                </a:solidFill>
                <a:cs typeface="Arial" charset="0"/>
              </a:rPr>
              <a:t>проузрокује даље биохемијске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de-DE" sz="2000" smtClean="0">
                <a:solidFill>
                  <a:srgbClr val="FFFF00"/>
                </a:solidFill>
                <a:cs typeface="Arial" charset="0"/>
              </a:rPr>
              <a:t>промене</a:t>
            </a:r>
            <a:r>
              <a:rPr lang="de-DE" sz="2000" smtClean="0">
                <a:cs typeface="Arial" charset="0"/>
              </a:rPr>
              <a:t> у ћелији</a:t>
            </a:r>
            <a:r>
              <a:rPr lang="en-US" sz="2000" smtClean="0">
                <a:cs typeface="Arial" charset="0"/>
              </a:rPr>
              <a:t>, а</a:t>
            </a:r>
            <a:r>
              <a:rPr lang="sr-Latn-CS" sz="2000" smtClean="0">
                <a:cs typeface="Arial" charset="0"/>
              </a:rPr>
              <a:t> затим се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000" smtClean="0">
                <a:cs typeface="Arial" charset="0"/>
              </a:rPr>
              <a:t>хормон-рецептор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000" smtClean="0"/>
              <a:t>комплекс процесом ендоцитозе 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sr-Latn-CS" sz="2000" smtClean="0"/>
              <a:t>увлачи у унутрашњост ћелије.</a:t>
            </a:r>
            <a:r>
              <a:rPr lang="en-US" sz="2000" smtClean="0"/>
              <a:t> </a:t>
            </a:r>
            <a:endParaRPr lang="sl-SI" sz="2000" smtClean="0"/>
          </a:p>
        </p:txBody>
      </p:sp>
      <p:pic>
        <p:nvPicPr>
          <p:cNvPr id="12291" name="Picture 7" descr="Insuli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3686175"/>
            <a:ext cx="37338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457200"/>
            <a:ext cx="8229600" cy="11398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sl-SI" sz="4000" smtClean="0"/>
              <a:t/>
            </a:r>
            <a:br>
              <a:rPr lang="sl-SI" sz="4000" smtClean="0"/>
            </a:br>
            <a:r>
              <a:rPr lang="sl-SI" sz="4000" smtClean="0"/>
              <a:t/>
            </a:r>
            <a:br>
              <a:rPr lang="sl-SI" sz="4000" smtClean="0"/>
            </a:br>
            <a:r>
              <a:rPr lang="sl-SI" sz="3200" smtClean="0">
                <a:solidFill>
                  <a:schemeClr val="tx1"/>
                </a:solidFill>
              </a:rPr>
              <a:t>На нивоу ћелије, постоје </a:t>
            </a:r>
            <a:r>
              <a:rPr lang="sl-SI" sz="3200" smtClean="0">
                <a:solidFill>
                  <a:srgbClr val="FFFF00"/>
                </a:solidFill>
              </a:rPr>
              <a:t>три места</a:t>
            </a:r>
            <a:r>
              <a:rPr lang="sl-SI" sz="3200" smtClean="0">
                <a:solidFill>
                  <a:schemeClr val="tx1"/>
                </a:solidFill>
              </a:rPr>
              <a:t> где су локализовани </a:t>
            </a:r>
            <a:r>
              <a:rPr lang="sl-SI" sz="3200" smtClean="0">
                <a:solidFill>
                  <a:srgbClr val="FFFF00"/>
                </a:solidFill>
              </a:rPr>
              <a:t>хормонски рецептори</a:t>
            </a:r>
            <a:r>
              <a:rPr lang="sl-SI" sz="3200" smtClean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37160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l-SI" smtClean="0"/>
              <a:t>на </a:t>
            </a:r>
            <a:r>
              <a:rPr lang="sl-SI" smtClean="0">
                <a:solidFill>
                  <a:srgbClr val="FFFF00"/>
                </a:solidFill>
              </a:rPr>
              <a:t>ћелијској мембрани</a:t>
            </a:r>
            <a:r>
              <a:rPr lang="en-US" smtClean="0"/>
              <a:t>       </a:t>
            </a:r>
            <a:r>
              <a:rPr lang="sl-SI" smtClean="0"/>
              <a:t>у </a:t>
            </a:r>
            <a:r>
              <a:rPr lang="sl-SI" smtClean="0">
                <a:solidFill>
                  <a:srgbClr val="FFFF00"/>
                </a:solidFill>
              </a:rPr>
              <a:t>цитоплазми</a:t>
            </a:r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sl-SI" smtClean="0"/>
          </a:p>
          <a:p>
            <a:pPr eaLnBrk="1" hangingPunct="1">
              <a:defRPr/>
            </a:pPr>
            <a:endParaRPr lang="en-US" smtClean="0"/>
          </a:p>
          <a:p>
            <a:pPr eaLnBrk="1" hangingPunct="1">
              <a:defRPr/>
            </a:pPr>
            <a:endParaRPr lang="en-US" smtClean="0"/>
          </a:p>
          <a:p>
            <a:pPr algn="ctr" eaLnBrk="1" hangingPunct="1">
              <a:defRPr/>
            </a:pPr>
            <a:r>
              <a:rPr lang="sl-SI" smtClean="0"/>
              <a:t>у </a:t>
            </a:r>
            <a:r>
              <a:rPr lang="sl-SI" smtClean="0">
                <a:solidFill>
                  <a:srgbClr val="FFFF00"/>
                </a:solidFill>
              </a:rPr>
              <a:t>једру</a:t>
            </a:r>
          </a:p>
        </p:txBody>
      </p:sp>
      <p:pic>
        <p:nvPicPr>
          <p:cNvPr id="13316" name="Picture 5" descr="es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4876800"/>
            <a:ext cx="2590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7" descr="Insuli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1981200"/>
            <a:ext cx="2924175" cy="233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9" descr="cytoplasmichormonerecepto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981200"/>
            <a:ext cx="31718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175"/>
            <a:ext cx="8229600" cy="11398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sl-SI" sz="4000" smtClean="0">
                <a:solidFill>
                  <a:schemeClr val="tx1"/>
                </a:solidFill>
              </a:rPr>
              <a:t>Према </a:t>
            </a:r>
            <a:r>
              <a:rPr lang="sl-SI" sz="4000" smtClean="0">
                <a:solidFill>
                  <a:srgbClr val="FFFF00"/>
                </a:solidFill>
              </a:rPr>
              <a:t>хемијској структури</a:t>
            </a:r>
            <a:r>
              <a:rPr lang="sl-SI" sz="4000" smtClean="0">
                <a:solidFill>
                  <a:schemeClr val="tx1"/>
                </a:solidFill>
              </a:rPr>
              <a:t> хормони се деле на: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9916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l-SI" sz="2400" b="1" smtClean="0"/>
              <a:t>хормоне </a:t>
            </a:r>
            <a:r>
              <a:rPr lang="sl-SI" sz="2400" b="1" smtClean="0">
                <a:solidFill>
                  <a:srgbClr val="FFFF00"/>
                </a:solidFill>
              </a:rPr>
              <a:t>протеинске </a:t>
            </a:r>
            <a:r>
              <a:rPr lang="sl-SI" sz="2400" b="1" smtClean="0"/>
              <a:t>или пептидне природе </a:t>
            </a:r>
            <a:r>
              <a:rPr lang="sl-SI" sz="2400" smtClean="0"/>
              <a:t>(</a:t>
            </a:r>
            <a:r>
              <a:rPr lang="sl-SI" sz="2400" smtClean="0">
                <a:solidFill>
                  <a:srgbClr val="FFFF00"/>
                </a:solidFill>
              </a:rPr>
              <a:t>соматотропни хормон, инсулин, глукагон, паратхормон</a:t>
            </a:r>
            <a:r>
              <a:rPr lang="sl-SI" sz="2400" smtClean="0"/>
              <a:t>)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sl-SI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b="1" smtClean="0"/>
              <a:t>хормоне деривате </a:t>
            </a:r>
            <a:r>
              <a:rPr lang="sl-SI" sz="2400" b="1" smtClean="0">
                <a:solidFill>
                  <a:srgbClr val="FFFF00"/>
                </a:solidFill>
              </a:rPr>
              <a:t>аминокиселина</a:t>
            </a:r>
            <a:r>
              <a:rPr lang="sl-SI" sz="2400" b="1" smtClean="0"/>
              <a:t> </a:t>
            </a:r>
            <a:r>
              <a:rPr lang="sl-SI" sz="2400" smtClean="0"/>
              <a:t>(</a:t>
            </a:r>
            <a:r>
              <a:rPr lang="sl-SI" sz="2400" smtClean="0">
                <a:solidFill>
                  <a:srgbClr val="FFFF00"/>
                </a:solidFill>
              </a:rPr>
              <a:t>тироксин, тријодтиронин, адреналин, норадреналин, допамин</a:t>
            </a:r>
            <a:r>
              <a:rPr lang="sl-SI" sz="2400" smtClean="0"/>
              <a:t>)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sl-SI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b="1" smtClean="0"/>
              <a:t>хормоне </a:t>
            </a:r>
            <a:r>
              <a:rPr lang="sl-SI" sz="2400" b="1" smtClean="0">
                <a:solidFill>
                  <a:srgbClr val="FFFF00"/>
                </a:solidFill>
              </a:rPr>
              <a:t>стероидне</a:t>
            </a:r>
            <a:r>
              <a:rPr lang="sl-SI" sz="2400" b="1" smtClean="0"/>
              <a:t> природе </a:t>
            </a:r>
            <a:r>
              <a:rPr lang="sl-SI" sz="2400" smtClean="0"/>
              <a:t>(</a:t>
            </a:r>
            <a:r>
              <a:rPr lang="sl-SI" sz="2400" smtClean="0">
                <a:solidFill>
                  <a:srgbClr val="FFFF00"/>
                </a:solidFill>
              </a:rPr>
              <a:t>кортикостероиди, полни хормони</a:t>
            </a:r>
            <a:r>
              <a:rPr lang="sl-SI" sz="2400" smtClean="0"/>
              <a:t>)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sl-SI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b="1" smtClean="0"/>
              <a:t>хормоне деривате </a:t>
            </a:r>
            <a:r>
              <a:rPr lang="sl-SI" sz="2400" b="1" smtClean="0">
                <a:solidFill>
                  <a:srgbClr val="FFFF00"/>
                </a:solidFill>
              </a:rPr>
              <a:t>арахидонске киселине </a:t>
            </a:r>
            <a:r>
              <a:rPr lang="sl-SI" sz="2400" smtClean="0">
                <a:solidFill>
                  <a:srgbClr val="FFFF00"/>
                </a:solidFill>
              </a:rPr>
              <a:t>(еикосаноиди</a:t>
            </a:r>
            <a:r>
              <a:rPr lang="sl-SI" sz="2400" smtClean="0"/>
              <a:t>)</a:t>
            </a:r>
            <a:endParaRPr lang="sl-SI" sz="2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0" name="Rectangle 4"/>
          <p:cNvSpPr>
            <a:spLocks noChangeArrowheads="1"/>
          </p:cNvSpPr>
          <p:nvPr/>
        </p:nvSpPr>
        <p:spPr bwMode="auto">
          <a:xfrm>
            <a:off x="415925" y="-76200"/>
            <a:ext cx="83931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sl-SI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Према </a:t>
            </a:r>
            <a:r>
              <a:rPr lang="en-US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физи</a:t>
            </a:r>
            <a:r>
              <a:rPr lang="sr-Latn-CS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чко-</a:t>
            </a:r>
            <a:r>
              <a:rPr lang="sl-SI" sz="36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хемијским особинама</a:t>
            </a:r>
            <a:r>
              <a:rPr lang="sl-SI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sl-SI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се деле на :</a:t>
            </a:r>
            <a:endParaRPr lang="en-US" sz="36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228600" y="1838325"/>
            <a:ext cx="9142413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sr-Latn-CS" sz="2400"/>
              <a:t>Хидросолубилне </a:t>
            </a:r>
          </a:p>
          <a:p>
            <a:pPr>
              <a:buFontTx/>
              <a:buChar char="•"/>
              <a:defRPr/>
            </a:pPr>
            <a:r>
              <a:rPr lang="sr-Latn-CS" sz="2400"/>
              <a:t>Липосолубилне</a:t>
            </a:r>
          </a:p>
          <a:p>
            <a:pPr>
              <a:buFontTx/>
              <a:buChar char="•"/>
              <a:defRPr/>
            </a:pPr>
            <a:endParaRPr lang="sr-Latn-CS" sz="2400"/>
          </a:p>
          <a:p>
            <a:pPr>
              <a:buFontTx/>
              <a:buChar char="•"/>
              <a:defRPr/>
            </a:pPr>
            <a:r>
              <a:rPr lang="sl-SI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Хидросолубилни 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се транспортују циркулацијом </a:t>
            </a:r>
          </a:p>
          <a:p>
            <a:pPr>
              <a:defRPr/>
            </a:pP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до циљног ткива у </a:t>
            </a:r>
            <a:r>
              <a:rPr lang="sl-SI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слободном облику</a:t>
            </a:r>
            <a:r>
              <a:rPr lang="sl-SI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sr-Cyrl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док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су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липосолубилни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sl-SI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l-SI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везаном </a:t>
            </a:r>
            <a:r>
              <a:rPr lang="sl-SI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облику 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за </a:t>
            </a:r>
            <a:r>
              <a:rPr lang="sl-SI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плазма глобулине</a:t>
            </a:r>
            <a:r>
              <a:rPr lang="sl-SI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defRPr/>
            </a:pPr>
            <a:endParaRPr lang="sl-SI" sz="24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sl-SI" sz="2400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Биолошку активност</a:t>
            </a:r>
            <a:r>
              <a:rPr lang="sl-SI" sz="2400" u="sng">
                <a:effectLst>
                  <a:outerShdw blurRad="38100" dist="38100" dir="2700000" algn="tl">
                    <a:srgbClr val="000000"/>
                  </a:outerShdw>
                </a:effectLst>
              </a:rPr>
              <a:t> испољавају само хормони </a:t>
            </a:r>
          </a:p>
          <a:p>
            <a:pPr>
              <a:defRPr/>
            </a:pPr>
            <a:r>
              <a:rPr lang="sl-SI" sz="2400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слободном облику</a:t>
            </a:r>
            <a:r>
              <a:rPr lang="sl-SI" sz="2400" u="sng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endParaRPr lang="sl-SI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</a:t>
            </a:r>
            <a:r>
              <a:rPr lang="sl-SI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 везаном облику</a:t>
            </a:r>
            <a:r>
              <a:rPr lang="sl-SI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представљају његову </a:t>
            </a:r>
          </a:p>
          <a:p>
            <a:pPr>
              <a:defRPr/>
            </a:pPr>
            <a:r>
              <a:rPr lang="sl-SI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циркулишућу резерву.</a:t>
            </a:r>
            <a:endParaRPr lang="sl-SI" sz="24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sl-SI" sz="2400" b="1" i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sr-Latn-CS" sz="2400"/>
          </a:p>
          <a:p>
            <a:pPr>
              <a:buFontTx/>
              <a:buChar char="•"/>
              <a:defRPr/>
            </a:pPr>
            <a:endParaRPr lang="sr-Latn-CS" sz="2400"/>
          </a:p>
          <a:p>
            <a:pPr>
              <a:buFontTx/>
              <a:buChar char="•"/>
              <a:defRPr/>
            </a:pPr>
            <a:endParaRPr lang="en-US" sz="2400"/>
          </a:p>
        </p:txBody>
      </p:sp>
      <p:pic>
        <p:nvPicPr>
          <p:cNvPr id="15364" name="Picture 7" descr="figure10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143000"/>
            <a:ext cx="43656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049338" y="152400"/>
            <a:ext cx="67119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МЕХАНИЗАМ ДЕЛОВАЊА </a:t>
            </a:r>
            <a:endParaRPr lang="sr-Latn-C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ХИДРОСОЛУБИЛНИХ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ХОРМОНА</a:t>
            </a:r>
            <a: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n-US" sz="3600" b="1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n-US" sz="3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76200" y="1419225"/>
            <a:ext cx="9047163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Хидросолубилни хормони су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протеини</a:t>
            </a: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пептиди</a:t>
            </a:r>
            <a:r>
              <a:rPr lang="en-GB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или </a:t>
            </a:r>
          </a:p>
          <a:p>
            <a:pPr>
              <a:defRPr/>
            </a:pPr>
            <a:r>
              <a:rPr lang="sr-Latn-CS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деривати аминокиселина. </a:t>
            </a:r>
          </a:p>
          <a:p>
            <a:pPr>
              <a:defRPr/>
            </a:pPr>
            <a:endParaRPr lang="sr-Latn-CS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Latn-CS" sz="2800"/>
              <a:t>Н</a:t>
            </a:r>
            <a:r>
              <a:rPr lang="en-US" sz="2800"/>
              <a:t>ису у </a:t>
            </a:r>
            <a:r>
              <a:rPr lang="sr-Latn-CS" sz="2800"/>
              <a:t>могућности</a:t>
            </a:r>
            <a:r>
              <a:rPr lang="en-US" sz="2800"/>
              <a:t> да про</a:t>
            </a:r>
            <a:r>
              <a:rPr lang="en-GB" sz="2800"/>
              <a:t>ђ</a:t>
            </a:r>
            <a:r>
              <a:rPr lang="en-US" sz="2800"/>
              <a:t>у кроз</a:t>
            </a:r>
            <a:r>
              <a:rPr lang="en-GB" sz="2800"/>
              <a:t> ћ</a:t>
            </a:r>
            <a:r>
              <a:rPr lang="en-US" sz="2800"/>
              <a:t>елијску мембрану</a:t>
            </a:r>
            <a:r>
              <a:rPr lang="en-GB" sz="2800"/>
              <a:t>.</a:t>
            </a:r>
            <a:endParaRPr lang="sr-Latn-CS" sz="2800"/>
          </a:p>
          <a:p>
            <a:pPr>
              <a:defRPr/>
            </a:pPr>
            <a:endParaRPr lang="sr-Latn-CS" sz="2800"/>
          </a:p>
          <a:p>
            <a:pPr>
              <a:defRPr/>
            </a:pPr>
            <a:r>
              <a:rPr lang="sr-Latn-CS" sz="2800"/>
              <a:t>Везују се за своје </a:t>
            </a:r>
            <a:r>
              <a:rPr lang="sr-Latn-CS" sz="2800">
                <a:solidFill>
                  <a:srgbClr val="FFFF00"/>
                </a:solidFill>
              </a:rPr>
              <a:t>рецепторе на спољашњој страни </a:t>
            </a:r>
          </a:p>
          <a:p>
            <a:pPr>
              <a:defRPr/>
            </a:pPr>
            <a:r>
              <a:rPr lang="sr-Latn-CS" sz="2800">
                <a:solidFill>
                  <a:srgbClr val="FFFF00"/>
                </a:solidFill>
              </a:rPr>
              <a:t>Плазма мембране</a:t>
            </a:r>
          </a:p>
          <a:p>
            <a:pPr>
              <a:defRPr/>
            </a:pPr>
            <a:endParaRPr lang="sr-Latn-CS" sz="2800">
              <a:solidFill>
                <a:srgbClr val="FFFF00"/>
              </a:solidFill>
            </a:endParaRPr>
          </a:p>
          <a:p>
            <a:pPr>
              <a:defRPr/>
            </a:pPr>
            <a:endParaRPr lang="en-US" sz="28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6388" name="Picture 8" descr="polarvsnonpolarcellsignals.gif">
            <a:hlinkClick r:id="rId3" tooltip="polarvsnonpolarcellsignals.gif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191000"/>
            <a:ext cx="36957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1371600"/>
            <a:ext cx="9220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Везивањем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хидросолубилног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хормона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за рецептор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плазма </a:t>
            </a: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мембрани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рецептор се активира и у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ћ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елији ути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ч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е на стварање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једињења, 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секундарног </a:t>
            </a:r>
            <a:r>
              <a:rPr lang="sr-Cyrl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ласника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одговорно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г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за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пропагацију 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дејства хормона унутар</a:t>
            </a:r>
            <a:r>
              <a:rPr lang="en-GB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ћ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елије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30480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МЕХАНИЗАМ ДЕЛОВАЊА </a:t>
            </a:r>
            <a:endParaRPr lang="sr-Latn-C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ХИДРОСОЛУБИЛНИХ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ХОРМОНА</a:t>
            </a:r>
          </a:p>
        </p:txBody>
      </p:sp>
      <p:pic>
        <p:nvPicPr>
          <p:cNvPr id="24585" name="Picture 9" descr="Hormon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3200400"/>
            <a:ext cx="4419600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-152400" y="803275"/>
            <a:ext cx="9296400" cy="6054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l-SI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mtClean="0"/>
              <a:t>Секундарни гласници: </a:t>
            </a:r>
            <a:r>
              <a:rPr lang="sl-SI" sz="2800" smtClean="0">
                <a:solidFill>
                  <a:srgbClr val="FFFF00"/>
                </a:solidFill>
              </a:rPr>
              <a:t>Интрацелуларни хемијски гласници који омогућавају</a:t>
            </a:r>
            <a:r>
              <a:rPr lang="sl-SI" sz="2800" smtClean="0"/>
              <a:t> </a:t>
            </a:r>
            <a:r>
              <a:rPr lang="sl-SI" sz="2800" smtClean="0">
                <a:solidFill>
                  <a:srgbClr val="FFFF00"/>
                </a:solidFill>
              </a:rPr>
              <a:t>пренос информација од хормона до ћелијског одговора</a:t>
            </a:r>
            <a:r>
              <a:rPr lang="sl-SI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cAMP</a:t>
            </a:r>
            <a:r>
              <a:rPr lang="sl-SI" smtClean="0"/>
              <a:t> - </a:t>
            </a:r>
            <a:r>
              <a:rPr lang="en-US" smtClean="0">
                <a:cs typeface="Arial" charset="0"/>
              </a:rPr>
              <a:t>настaје рaзг</a:t>
            </a:r>
            <a:r>
              <a:rPr lang="sr-Cyrl-CS" smtClean="0">
                <a:cs typeface="Arial" charset="0"/>
              </a:rPr>
              <a:t>р</a:t>
            </a:r>
            <a:r>
              <a:rPr lang="en-US" smtClean="0">
                <a:cs typeface="Arial" charset="0"/>
              </a:rPr>
              <a:t>aдњом ATP-a</a:t>
            </a:r>
            <a:endParaRPr lang="sl-SI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cGMP</a:t>
            </a:r>
            <a:r>
              <a:rPr lang="sl-SI" smtClean="0"/>
              <a:t> - </a:t>
            </a:r>
            <a:r>
              <a:rPr lang="en-US" smtClean="0">
                <a:cs typeface="Arial" charset="0"/>
              </a:rPr>
              <a:t>настaје рaзг</a:t>
            </a:r>
            <a:r>
              <a:rPr lang="sr-Cyrl-CS" smtClean="0">
                <a:cs typeface="Arial" charset="0"/>
              </a:rPr>
              <a:t>р</a:t>
            </a:r>
            <a:r>
              <a:rPr lang="en-US" smtClean="0">
                <a:cs typeface="Arial" charset="0"/>
              </a:rPr>
              <a:t>aдњом </a:t>
            </a:r>
            <a:r>
              <a:rPr lang="sr-Latn-CS" smtClean="0">
                <a:cs typeface="Arial" charset="0"/>
              </a:rPr>
              <a:t>G</a:t>
            </a:r>
            <a:r>
              <a:rPr lang="en-US" smtClean="0">
                <a:cs typeface="Arial" charset="0"/>
              </a:rPr>
              <a:t>TP-a</a:t>
            </a:r>
            <a:endParaRPr lang="sl-SI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inozitol-3-fosfat </a:t>
            </a:r>
            <a:r>
              <a:rPr lang="sl-SI" smtClean="0"/>
              <a:t> - </a:t>
            </a:r>
            <a:r>
              <a:rPr lang="en-US" smtClean="0">
                <a:cs typeface="Arial" charset="0"/>
              </a:rPr>
              <a:t>настaје рaзг</a:t>
            </a:r>
            <a:r>
              <a:rPr lang="sr-Cyrl-CS" smtClean="0">
                <a:cs typeface="Arial" charset="0"/>
              </a:rPr>
              <a:t>р</a:t>
            </a:r>
            <a:r>
              <a:rPr lang="en-US" smtClean="0">
                <a:cs typeface="Arial" charset="0"/>
              </a:rPr>
              <a:t>aдњом фo</a:t>
            </a:r>
            <a:r>
              <a:rPr lang="sr-Cyrl-CS" smtClean="0">
                <a:cs typeface="Arial" charset="0"/>
              </a:rPr>
              <a:t>сф</a:t>
            </a:r>
            <a:r>
              <a:rPr lang="en-US" smtClean="0">
                <a:cs typeface="Arial" charset="0"/>
              </a:rPr>
              <a:t>oлип</a:t>
            </a:r>
            <a:r>
              <a:rPr lang="sr-Cyrl-CS" smtClean="0">
                <a:cs typeface="Arial" charset="0"/>
              </a:rPr>
              <a:t>ид</a:t>
            </a:r>
            <a:r>
              <a:rPr lang="en-US" smtClean="0">
                <a:cs typeface="Arial" charset="0"/>
              </a:rPr>
              <a:t>a кoj</a:t>
            </a:r>
            <a:r>
              <a:rPr lang="sr-Cyrl-CS" smtClean="0">
                <a:cs typeface="Arial" charset="0"/>
              </a:rPr>
              <a:t>и</a:t>
            </a:r>
            <a:r>
              <a:rPr lang="en-US" smtClean="0">
                <a:cs typeface="Arial" charset="0"/>
              </a:rPr>
              <a:t> у</a:t>
            </a:r>
            <a:r>
              <a:rPr lang="sr-Cyrl-CS" smtClean="0">
                <a:cs typeface="Arial" charset="0"/>
              </a:rPr>
              <a:t>л</a:t>
            </a:r>
            <a:r>
              <a:rPr lang="en-US" smtClean="0">
                <a:cs typeface="Arial" charset="0"/>
              </a:rPr>
              <a:t>a</a:t>
            </a:r>
            <a:r>
              <a:rPr lang="sr-Cyrl-CS" smtClean="0">
                <a:cs typeface="Arial" charset="0"/>
              </a:rPr>
              <a:t>з</a:t>
            </a:r>
            <a:r>
              <a:rPr lang="en-US" smtClean="0">
                <a:cs typeface="Arial" charset="0"/>
              </a:rPr>
              <a:t>e u са</a:t>
            </a:r>
            <a:r>
              <a:rPr lang="sr-Cyrl-CS" smtClean="0">
                <a:cs typeface="Arial" charset="0"/>
              </a:rPr>
              <a:t>с</a:t>
            </a:r>
            <a:r>
              <a:rPr lang="en-US" smtClean="0">
                <a:cs typeface="Arial" charset="0"/>
              </a:rPr>
              <a:t>тaв ћелиј</a:t>
            </a:r>
            <a:r>
              <a:rPr lang="sr-Cyrl-CS" smtClean="0">
                <a:cs typeface="Arial" charset="0"/>
              </a:rPr>
              <a:t>с</a:t>
            </a:r>
            <a:r>
              <a:rPr lang="en-US" smtClean="0">
                <a:cs typeface="Arial" charset="0"/>
              </a:rPr>
              <a:t>кe</a:t>
            </a:r>
            <a:r>
              <a:rPr lang="sr-Latn-CS" smtClean="0">
                <a:cs typeface="Arial" charset="0"/>
              </a:rPr>
              <a:t> </a:t>
            </a:r>
            <a:r>
              <a:rPr lang="en-US" smtClean="0">
                <a:cs typeface="Arial" charset="0"/>
              </a:rPr>
              <a:t>мe</a:t>
            </a:r>
            <a:r>
              <a:rPr lang="sr-Cyrl-CS" smtClean="0">
                <a:cs typeface="Arial" charset="0"/>
              </a:rPr>
              <a:t>м</a:t>
            </a:r>
            <a:r>
              <a:rPr lang="en-US" smtClean="0">
                <a:cs typeface="Arial" charset="0"/>
              </a:rPr>
              <a:t>брaнe</a:t>
            </a:r>
            <a:endParaRPr lang="sl-SI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Di</a:t>
            </a:r>
            <a:r>
              <a:rPr lang="sr-Cyrl-CS" smtClean="0">
                <a:solidFill>
                  <a:srgbClr val="FFFF00"/>
                </a:solidFill>
              </a:rPr>
              <a:t>а</a:t>
            </a:r>
            <a:r>
              <a:rPr lang="en-US" smtClean="0">
                <a:solidFill>
                  <a:srgbClr val="FFFF00"/>
                </a:solidFill>
              </a:rPr>
              <a:t>cil</a:t>
            </a:r>
            <a:r>
              <a:rPr lang="sl-SI" smtClean="0">
                <a:solidFill>
                  <a:srgbClr val="FFFF00"/>
                </a:solidFill>
              </a:rPr>
              <a:t>glicer</a:t>
            </a:r>
            <a:r>
              <a:rPr lang="en-US" smtClean="0">
                <a:solidFill>
                  <a:srgbClr val="FFFF00"/>
                </a:solidFill>
              </a:rPr>
              <a:t>ol</a:t>
            </a:r>
            <a:r>
              <a:rPr lang="sl-SI" smtClean="0"/>
              <a:t> - </a:t>
            </a:r>
            <a:r>
              <a:rPr lang="en-US" smtClean="0">
                <a:cs typeface="Arial" charset="0"/>
              </a:rPr>
              <a:t>настaје рaзг</a:t>
            </a:r>
            <a:r>
              <a:rPr lang="sr-Cyrl-CS" smtClean="0">
                <a:cs typeface="Arial" charset="0"/>
              </a:rPr>
              <a:t>р</a:t>
            </a:r>
            <a:r>
              <a:rPr lang="en-US" smtClean="0">
                <a:cs typeface="Arial" charset="0"/>
              </a:rPr>
              <a:t>aдњом фos</a:t>
            </a:r>
            <a:r>
              <a:rPr lang="sr-Cyrl-CS" smtClean="0">
                <a:cs typeface="Arial" charset="0"/>
              </a:rPr>
              <a:t>ф</a:t>
            </a:r>
            <a:r>
              <a:rPr lang="en-US" smtClean="0">
                <a:cs typeface="Arial" charset="0"/>
              </a:rPr>
              <a:t>oлип</a:t>
            </a:r>
            <a:r>
              <a:rPr lang="sr-Cyrl-CS" smtClean="0">
                <a:cs typeface="Arial" charset="0"/>
              </a:rPr>
              <a:t>ид</a:t>
            </a:r>
            <a:r>
              <a:rPr lang="en-US" smtClean="0">
                <a:cs typeface="Arial" charset="0"/>
              </a:rPr>
              <a:t>a </a:t>
            </a:r>
            <a:endParaRPr lang="sl-SI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Ca</a:t>
            </a:r>
            <a:r>
              <a:rPr lang="sl-SI" baseline="30000" smtClean="0">
                <a:solidFill>
                  <a:srgbClr val="FFFF00"/>
                </a:solidFill>
              </a:rPr>
              <a:t>+2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NO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mtClean="0">
                <a:solidFill>
                  <a:srgbClr val="FFFF00"/>
                </a:solidFill>
              </a:rPr>
              <a:t>неки ензими – т</a:t>
            </a:r>
            <a:r>
              <a:rPr lang="sr-Cyrl-CS" smtClean="0">
                <a:solidFill>
                  <a:srgbClr val="FFFF00"/>
                </a:solidFill>
              </a:rPr>
              <a:t>и</a:t>
            </a:r>
            <a:r>
              <a:rPr lang="sl-SI" smtClean="0">
                <a:solidFill>
                  <a:srgbClr val="FFFF00"/>
                </a:solidFill>
              </a:rPr>
              <a:t>роз</a:t>
            </a:r>
            <a:r>
              <a:rPr lang="sr-Cyrl-CS" smtClean="0">
                <a:solidFill>
                  <a:srgbClr val="FFFF00"/>
                </a:solidFill>
              </a:rPr>
              <a:t>ин</a:t>
            </a:r>
            <a:r>
              <a:rPr lang="sl-SI" smtClean="0">
                <a:solidFill>
                  <a:srgbClr val="FFFF00"/>
                </a:solidFill>
              </a:rPr>
              <a:t> </a:t>
            </a:r>
            <a:r>
              <a:rPr lang="sr-Cyrl-CS" smtClean="0">
                <a:solidFill>
                  <a:srgbClr val="FFFF00"/>
                </a:solidFill>
              </a:rPr>
              <a:t>киназа</a:t>
            </a:r>
            <a:r>
              <a:rPr lang="sl-SI" sz="320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87045" name="Rectangle 5"/>
          <p:cNvSpPr>
            <a:spLocks noChangeArrowheads="1"/>
          </p:cNvSpPr>
          <p:nvPr/>
        </p:nvSpPr>
        <p:spPr bwMode="auto">
          <a:xfrm>
            <a:off x="304800" y="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МЕХАНИЗАМ ДЕЛОВАЊА </a:t>
            </a:r>
            <a:endParaRPr lang="sr-Latn-C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sr-Latn-C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ХИДРОСОЛУБИЛНИХ </a:t>
            </a:r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5638800" cy="1311275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600" b="0" smtClean="0">
                <a:solidFill>
                  <a:schemeClr val="tx1"/>
                </a:solidFill>
              </a:rPr>
              <a:t>Циклични аденозин-монофосфат – cAMP</a:t>
            </a:r>
            <a:r>
              <a:rPr lang="en-GB" smtClean="0"/>
              <a:t> </a:t>
            </a:r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60325" y="1444625"/>
            <a:ext cx="5349875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800"/>
              <a:t>Везивањем хормона (</a:t>
            </a:r>
            <a:r>
              <a:rPr lang="sr-Cyrl-CS" sz="2800">
                <a:solidFill>
                  <a:srgbClr val="FFFF00"/>
                </a:solidFill>
              </a:rPr>
              <a:t>адреналин, глукагон</a:t>
            </a:r>
            <a:r>
              <a:rPr lang="sr-Cyrl-CS" sz="2800"/>
              <a:t>) за рецептор, активира се мембрански ензим</a:t>
            </a:r>
          </a:p>
          <a:p>
            <a:r>
              <a:rPr lang="sr-Cyrl-CS" sz="2800">
                <a:solidFill>
                  <a:srgbClr val="FFFF00"/>
                </a:solidFill>
              </a:rPr>
              <a:t>Аденилат циклаза</a:t>
            </a:r>
            <a:r>
              <a:rPr lang="sr-Cyrl-CS" sz="2800"/>
              <a:t> који катализује циклизацију </a:t>
            </a:r>
            <a:r>
              <a:rPr lang="sr-Latn-CS" sz="2800">
                <a:solidFill>
                  <a:srgbClr val="FFFF00"/>
                </a:solidFill>
              </a:rPr>
              <a:t>ATP</a:t>
            </a:r>
            <a:r>
              <a:rPr lang="sr-Cyrl-CS" sz="2800">
                <a:solidFill>
                  <a:srgbClr val="FFFF00"/>
                </a:solidFill>
              </a:rPr>
              <a:t> у </a:t>
            </a:r>
            <a:r>
              <a:rPr lang="sr-Latn-CS" sz="2800">
                <a:solidFill>
                  <a:srgbClr val="FFFF00"/>
                </a:solidFill>
              </a:rPr>
              <a:t>cAMP</a:t>
            </a:r>
            <a:r>
              <a:rPr lang="sr-Cyrl-CS" sz="2800"/>
              <a:t>.</a:t>
            </a:r>
          </a:p>
          <a:p>
            <a:endParaRPr lang="sr-Cyrl-CS" sz="2800"/>
          </a:p>
          <a:p>
            <a:r>
              <a:rPr lang="sr-Cyrl-CS" sz="2800"/>
              <a:t>Активност аденилат циклазе </a:t>
            </a:r>
          </a:p>
          <a:p>
            <a:r>
              <a:rPr lang="sr-Cyrl-CS" sz="2800"/>
              <a:t>регулишу </a:t>
            </a:r>
            <a:r>
              <a:rPr lang="sr-Latn-CS" sz="2800">
                <a:solidFill>
                  <a:srgbClr val="FFFF00"/>
                </a:solidFill>
              </a:rPr>
              <a:t>G</a:t>
            </a:r>
            <a:r>
              <a:rPr lang="sr-Cyrl-CS" sz="2800">
                <a:solidFill>
                  <a:srgbClr val="FFFF00"/>
                </a:solidFill>
              </a:rPr>
              <a:t> протеини</a:t>
            </a:r>
          </a:p>
        </p:txBody>
      </p:sp>
      <p:pic>
        <p:nvPicPr>
          <p:cNvPr id="19460" name="Picture 12" descr="first_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524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4" descr="first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2438400"/>
            <a:ext cx="3505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16" descr="first_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10200" y="4495800"/>
            <a:ext cx="3505200" cy="218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3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229600" cy="762000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200" b="0" smtClean="0">
                <a:solidFill>
                  <a:schemeClr val="tx1"/>
                </a:solidFill>
              </a:rPr>
              <a:t>Циклични аденозин-монофосфат – cAMP</a:t>
            </a:r>
            <a:r>
              <a:rPr lang="en-GB" smtClean="0"/>
              <a:t> </a:t>
            </a:r>
          </a:p>
        </p:txBody>
      </p:sp>
      <p:pic>
        <p:nvPicPr>
          <p:cNvPr id="89094" name="Picture 6" descr="g prote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838200"/>
            <a:ext cx="25146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7"/>
          <p:cNvSpPr txBox="1">
            <a:spLocks noChangeArrowheads="1"/>
          </p:cNvSpPr>
          <p:nvPr/>
        </p:nvSpPr>
        <p:spPr bwMode="auto">
          <a:xfrm>
            <a:off x="0" y="838200"/>
            <a:ext cx="6632575" cy="607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800"/>
              <a:t>G</a:t>
            </a:r>
            <a:r>
              <a:rPr lang="sr-Cyrl-CS" sz="2800"/>
              <a:t>-протеини се састоје од три </a:t>
            </a:r>
          </a:p>
          <a:p>
            <a:r>
              <a:rPr lang="sr-Cyrl-CS" sz="2800"/>
              <a:t>субјединице</a:t>
            </a:r>
            <a:r>
              <a:rPr lang="sr-Latn-CS" sz="2800"/>
              <a:t>: </a:t>
            </a:r>
            <a:r>
              <a:rPr lang="sr-Latn-CS" sz="2800">
                <a:solidFill>
                  <a:srgbClr val="FFFF00"/>
                </a:solidFill>
                <a:latin typeface="Symbol" pitchFamily="18" charset="2"/>
              </a:rPr>
              <a:t>a, b, g</a:t>
            </a:r>
            <a:r>
              <a:rPr lang="sr-Latn-CS" sz="2800">
                <a:latin typeface="Symbol" pitchFamily="18" charset="2"/>
              </a:rPr>
              <a:t>.</a:t>
            </a:r>
          </a:p>
          <a:p>
            <a:r>
              <a:rPr lang="sr-Latn-CS" sz="2800"/>
              <a:t> </a:t>
            </a:r>
          </a:p>
          <a:p>
            <a:r>
              <a:rPr lang="sr-Cyrl-CS" sz="2800">
                <a:solidFill>
                  <a:srgbClr val="FFFF00"/>
                </a:solidFill>
              </a:rPr>
              <a:t>Неактивни</a:t>
            </a:r>
            <a:r>
              <a:rPr lang="sr-Cyrl-CS" sz="2800"/>
              <a:t> облик </a:t>
            </a:r>
            <a:r>
              <a:rPr lang="sr-Latn-CS" sz="2800"/>
              <a:t>G</a:t>
            </a:r>
            <a:r>
              <a:rPr lang="sr-Cyrl-CS" sz="2800"/>
              <a:t>-прoтeинa сaдржи</a:t>
            </a:r>
          </a:p>
          <a:p>
            <a:r>
              <a:rPr lang="sr-Latn-CS" sz="2800">
                <a:solidFill>
                  <a:srgbClr val="FFFF00"/>
                </a:solidFill>
              </a:rPr>
              <a:t>GDP</a:t>
            </a:r>
            <a:r>
              <a:rPr lang="sr-Cyrl-CS" sz="2800"/>
              <a:t> везан за </a:t>
            </a:r>
            <a:r>
              <a:rPr lang="sr-Cyrl-CS" sz="2800">
                <a:solidFill>
                  <a:srgbClr val="FFFF00"/>
                </a:solidFill>
                <a:latin typeface="Symbol" pitchFamily="18" charset="2"/>
              </a:rPr>
              <a:t>a </a:t>
            </a:r>
            <a:r>
              <a:rPr lang="sr-Cyrl-CS" sz="2800">
                <a:solidFill>
                  <a:srgbClr val="FFFF00"/>
                </a:solidFill>
              </a:rPr>
              <a:t>субјединицу</a:t>
            </a:r>
          </a:p>
          <a:p>
            <a:endParaRPr lang="sr-Cyrl-CS" sz="2800">
              <a:solidFill>
                <a:srgbClr val="FFFF00"/>
              </a:solidFill>
            </a:endParaRPr>
          </a:p>
          <a:p>
            <a:r>
              <a:rPr lang="sr-Cyrl-CS" sz="2800"/>
              <a:t>Везивањeм хормoнa зa рeцeптoр </a:t>
            </a:r>
          </a:p>
          <a:p>
            <a:r>
              <a:rPr lang="sr-Cyrl-CS" sz="2800">
                <a:solidFill>
                  <a:srgbClr val="FFFF00"/>
                </a:solidFill>
              </a:rPr>
              <a:t>активира сe </a:t>
            </a:r>
            <a:r>
              <a:rPr lang="sr-Latn-CS" sz="2800">
                <a:solidFill>
                  <a:srgbClr val="FFFF00"/>
                </a:solidFill>
              </a:rPr>
              <a:t>G</a:t>
            </a:r>
            <a:r>
              <a:rPr lang="sr-Cyrl-CS" sz="2800"/>
              <a:t> протеин при чему </a:t>
            </a:r>
          </a:p>
          <a:p>
            <a:r>
              <a:rPr lang="sr-Cyrl-CS" sz="2800"/>
              <a:t>долази до замене </a:t>
            </a:r>
            <a:r>
              <a:rPr lang="sr-Latn-CS" sz="2800">
                <a:solidFill>
                  <a:srgbClr val="FFFF00"/>
                </a:solidFill>
              </a:rPr>
              <a:t>GDP-a </a:t>
            </a:r>
            <a:r>
              <a:rPr lang="sr-Cyrl-CS" sz="2800">
                <a:solidFill>
                  <a:srgbClr val="FFFF00"/>
                </a:solidFill>
              </a:rPr>
              <a:t>за</a:t>
            </a:r>
            <a:r>
              <a:rPr lang="sr-Latn-CS" sz="2800">
                <a:solidFill>
                  <a:srgbClr val="FFFF00"/>
                </a:solidFill>
              </a:rPr>
              <a:t> GTP</a:t>
            </a:r>
          </a:p>
          <a:p>
            <a:r>
              <a:rPr lang="sr-Cyrl-CS" sz="2800"/>
              <a:t>н</a:t>
            </a:r>
            <a:r>
              <a:rPr lang="sr-Latn-CS" sz="2800"/>
              <a:t>a</a:t>
            </a: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Latn-CS" sz="2800">
                <a:solidFill>
                  <a:srgbClr val="FFFF00"/>
                </a:solidFill>
                <a:latin typeface="Symbol" pitchFamily="18" charset="2"/>
              </a:rPr>
              <a:t>a </a:t>
            </a:r>
            <a:r>
              <a:rPr lang="sr-Cyrl-CS" sz="2800">
                <a:solidFill>
                  <a:srgbClr val="FFFF00"/>
                </a:solidFill>
              </a:rPr>
              <a:t>субјединици</a:t>
            </a:r>
            <a:endParaRPr lang="sr-Latn-CS" sz="2800">
              <a:solidFill>
                <a:srgbClr val="FFFF00"/>
              </a:solidFill>
            </a:endParaRPr>
          </a:p>
          <a:p>
            <a:endParaRPr lang="sr-Latn-CS" sz="2800">
              <a:solidFill>
                <a:srgbClr val="FFFF00"/>
              </a:solidFill>
            </a:endParaRPr>
          </a:p>
          <a:p>
            <a:r>
              <a:rPr lang="sr-Cyrl-CS" sz="2800">
                <a:solidFill>
                  <a:srgbClr val="FFFF00"/>
                </a:solidFill>
              </a:rPr>
              <a:t>Активна</a:t>
            </a: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Latn-CS" sz="2800">
                <a:solidFill>
                  <a:srgbClr val="FFFF00"/>
                </a:solidFill>
                <a:latin typeface="Symbol" pitchFamily="18" charset="2"/>
              </a:rPr>
              <a:t>a</a:t>
            </a: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Cyrl-CS" sz="2800">
                <a:solidFill>
                  <a:srgbClr val="FFFF00"/>
                </a:solidFill>
              </a:rPr>
              <a:t>субјединица </a:t>
            </a:r>
            <a:r>
              <a:rPr lang="sr-Cyrl-CS" sz="2800"/>
              <a:t>сe одвaja oд</a:t>
            </a:r>
            <a:r>
              <a:rPr lang="sr-Cyrl-CS" sz="2800">
                <a:solidFill>
                  <a:srgbClr val="FFFF00"/>
                </a:solidFill>
              </a:rPr>
              <a:t> </a:t>
            </a:r>
            <a:endParaRPr lang="sr-Latn-CS" sz="2800">
              <a:solidFill>
                <a:srgbClr val="FFFF00"/>
              </a:solidFill>
            </a:endParaRPr>
          </a:p>
          <a:p>
            <a:pPr>
              <a:buFont typeface="Symbol" pitchFamily="18" charset="2"/>
              <a:buChar char="b"/>
            </a:pP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Cyrl-CS" sz="2800">
                <a:solidFill>
                  <a:srgbClr val="FFFF00"/>
                </a:solidFill>
              </a:rPr>
              <a:t>и </a:t>
            </a:r>
            <a:r>
              <a:rPr lang="sr-Latn-CS" sz="2800">
                <a:solidFill>
                  <a:srgbClr val="FFFF00"/>
                </a:solidFill>
                <a:latin typeface="Symbol" pitchFamily="18" charset="2"/>
              </a:rPr>
              <a:t>g</a:t>
            </a: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Cyrl-CS" sz="2800">
                <a:solidFill>
                  <a:srgbClr val="FFFF00"/>
                </a:solidFill>
              </a:rPr>
              <a:t>субјединице</a:t>
            </a:r>
            <a:r>
              <a:rPr lang="sr-Latn-CS" sz="2800">
                <a:solidFill>
                  <a:srgbClr val="FFFF00"/>
                </a:solidFill>
              </a:rPr>
              <a:t>, </a:t>
            </a:r>
            <a:r>
              <a:rPr lang="sr-Cyrl-CS" sz="2800"/>
              <a:t>везујe сe и активирa</a:t>
            </a:r>
            <a:endParaRPr lang="sr-Cyrl-CS" sz="2800">
              <a:solidFill>
                <a:srgbClr val="FFFF00"/>
              </a:solidFill>
            </a:endParaRPr>
          </a:p>
          <a:p>
            <a:pPr>
              <a:buFont typeface="Symbol" pitchFamily="18" charset="2"/>
              <a:buNone/>
            </a:pPr>
            <a:r>
              <a:rPr lang="sr-Cyrl-CS" sz="2800"/>
              <a:t>aдeнилaт циклазу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2971800"/>
            <a:ext cx="38862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0118" name="Picture 6" descr="at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971800"/>
            <a:ext cx="4038600" cy="374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7"/>
          <p:cNvSpPr txBox="1">
            <a:spLocks noChangeArrowheads="1"/>
          </p:cNvSpPr>
          <p:nvPr/>
        </p:nvSpPr>
        <p:spPr bwMode="auto">
          <a:xfrm>
            <a:off x="6553200" y="2590800"/>
            <a:ext cx="1762125" cy="103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4400"/>
              <a:t> </a:t>
            </a:r>
            <a:r>
              <a:rPr lang="sr-Latn-CS" sz="1800">
                <a:solidFill>
                  <a:srgbClr val="FF3300"/>
                </a:solidFill>
              </a:rPr>
              <a:t>GLUKAGON; </a:t>
            </a:r>
          </a:p>
          <a:p>
            <a:r>
              <a:rPr lang="sr-Latn-CS" sz="1800">
                <a:solidFill>
                  <a:srgbClr val="FF3300"/>
                </a:solidFill>
              </a:rPr>
              <a:t>  ADRENALIN</a:t>
            </a:r>
            <a:endParaRPr lang="en-US" sz="1800">
              <a:solidFill>
                <a:srgbClr val="FF3300"/>
              </a:solidFill>
            </a:endParaRPr>
          </a:p>
        </p:txBody>
      </p:sp>
      <p:sp>
        <p:nvSpPr>
          <p:cNvPr id="21509" name="Rectangle 8"/>
          <p:cNvSpPr>
            <a:spLocks noChangeArrowheads="1"/>
          </p:cNvSpPr>
          <p:nvPr/>
        </p:nvSpPr>
        <p:spPr bwMode="auto">
          <a:xfrm>
            <a:off x="7467600" y="5867400"/>
            <a:ext cx="914400" cy="838200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4400">
              <a:solidFill>
                <a:srgbClr val="800000"/>
              </a:solidFill>
            </a:endParaRPr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4876800" y="6200775"/>
            <a:ext cx="12668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600">
                <a:solidFill>
                  <a:srgbClr val="FF3300"/>
                </a:solidFill>
              </a:rPr>
              <a:t>Gladovanje,</a:t>
            </a:r>
          </a:p>
          <a:p>
            <a:r>
              <a:rPr lang="sr-Latn-CS" sz="1600">
                <a:solidFill>
                  <a:srgbClr val="FF3300"/>
                </a:solidFill>
              </a:rPr>
              <a:t>stres</a:t>
            </a:r>
            <a:endParaRPr lang="en-US" sz="1600">
              <a:solidFill>
                <a:srgbClr val="FF3300"/>
              </a:solidFill>
            </a:endParaRP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52400"/>
            <a:ext cx="8458200" cy="762000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200" b="0" smtClean="0">
                <a:solidFill>
                  <a:schemeClr val="tx1"/>
                </a:solidFill>
              </a:rPr>
              <a:t>Циклични аденозин-монофосфат – cAMP</a:t>
            </a:r>
            <a:r>
              <a:rPr lang="en-GB" smtClean="0"/>
              <a:t> </a:t>
            </a:r>
          </a:p>
        </p:txBody>
      </p:sp>
      <p:sp>
        <p:nvSpPr>
          <p:cNvPr id="21512" name="Text Box 11"/>
          <p:cNvSpPr txBox="1">
            <a:spLocks noChangeArrowheads="1"/>
          </p:cNvSpPr>
          <p:nvPr/>
        </p:nvSpPr>
        <p:spPr bwMode="auto">
          <a:xfrm>
            <a:off x="212725" y="579438"/>
            <a:ext cx="8864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sr-Cyrl-CS" sz="2400"/>
              <a:t>Аденилат циклаза катализује </a:t>
            </a:r>
            <a:r>
              <a:rPr lang="sr-Cyrl-CS" sz="2400">
                <a:solidFill>
                  <a:srgbClr val="FFFF00"/>
                </a:solidFill>
              </a:rPr>
              <a:t>циклизацију </a:t>
            </a:r>
            <a:r>
              <a:rPr lang="sr-Latn-CS" sz="2400">
                <a:solidFill>
                  <a:srgbClr val="FFFF00"/>
                </a:solidFill>
              </a:rPr>
              <a:t>ATP </a:t>
            </a:r>
            <a:r>
              <a:rPr lang="sr-Cyrl-CS" sz="2400">
                <a:solidFill>
                  <a:srgbClr val="FFFF00"/>
                </a:solidFill>
              </a:rPr>
              <a:t>у</a:t>
            </a:r>
            <a:r>
              <a:rPr lang="sr-Latn-CS" sz="2400">
                <a:solidFill>
                  <a:srgbClr val="FFFF00"/>
                </a:solidFill>
              </a:rPr>
              <a:t> cAMP </a:t>
            </a:r>
            <a:r>
              <a:rPr lang="sr-Cyrl-CS" sz="2400">
                <a:solidFill>
                  <a:srgbClr val="FFFF00"/>
                </a:solidFill>
              </a:rPr>
              <a:t>уз</a:t>
            </a:r>
            <a:r>
              <a:rPr lang="sr-Latn-CS" sz="2400">
                <a:solidFill>
                  <a:srgbClr val="FFFF00"/>
                </a:solidFill>
              </a:rPr>
              <a:t> </a:t>
            </a:r>
          </a:p>
          <a:p>
            <a:r>
              <a:rPr lang="sr-Cyrl-CS" sz="2400">
                <a:solidFill>
                  <a:srgbClr val="FFFF00"/>
                </a:solidFill>
              </a:rPr>
              <a:t>издвајaње</a:t>
            </a:r>
            <a:r>
              <a:rPr lang="sr-Latn-CS" sz="2400">
                <a:solidFill>
                  <a:srgbClr val="FFFF00"/>
                </a:solidFill>
              </a:rPr>
              <a:t> PPi</a:t>
            </a:r>
          </a:p>
          <a:p>
            <a:pPr>
              <a:buFontTx/>
              <a:buChar char="•"/>
            </a:pPr>
            <a:r>
              <a:rPr lang="sr-Latn-CS" sz="2400">
                <a:solidFill>
                  <a:srgbClr val="FFFF00"/>
                </a:solidFill>
              </a:rPr>
              <a:t>cAMP </a:t>
            </a:r>
            <a:r>
              <a:rPr lang="sr-Cyrl-CS" sz="2400"/>
              <a:t>је алостeриjски </a:t>
            </a:r>
            <a:r>
              <a:rPr lang="sr-Cyrl-CS" sz="2400">
                <a:solidFill>
                  <a:srgbClr val="FFFF00"/>
                </a:solidFill>
              </a:rPr>
              <a:t>aктиватор протеин киназе </a:t>
            </a:r>
            <a:r>
              <a:rPr lang="sr-Latn-CS" sz="2400">
                <a:solidFill>
                  <a:srgbClr val="FFFF00"/>
                </a:solidFill>
              </a:rPr>
              <a:t>A (</a:t>
            </a:r>
            <a:r>
              <a:rPr lang="sr-Cyrl-CS" sz="2400">
                <a:solidFill>
                  <a:srgbClr val="FFFF00"/>
                </a:solidFill>
              </a:rPr>
              <a:t>из</a:t>
            </a:r>
            <a:r>
              <a:rPr lang="sr-Latn-CS" sz="2400">
                <a:solidFill>
                  <a:srgbClr val="FFFF00"/>
                </a:solidFill>
              </a:rPr>
              <a:t> C2R2 </a:t>
            </a:r>
          </a:p>
          <a:p>
            <a:r>
              <a:rPr lang="sr-Cyrl-CS" sz="2400">
                <a:solidFill>
                  <a:srgbClr val="FFFF00"/>
                </a:solidFill>
              </a:rPr>
              <a:t>у</a:t>
            </a:r>
            <a:r>
              <a:rPr lang="sr-Latn-CS" sz="2400">
                <a:solidFill>
                  <a:srgbClr val="FFFF00"/>
                </a:solidFill>
              </a:rPr>
              <a:t> C2 </a:t>
            </a:r>
            <a:r>
              <a:rPr lang="sr-Cyrl-CS" sz="2400">
                <a:solidFill>
                  <a:srgbClr val="FFFF00"/>
                </a:solidFill>
              </a:rPr>
              <a:t>облик</a:t>
            </a:r>
            <a:r>
              <a:rPr lang="sr-Latn-CS" sz="2400">
                <a:solidFill>
                  <a:srgbClr val="FFFF00"/>
                </a:solidFill>
              </a:rPr>
              <a:t>)</a:t>
            </a:r>
          </a:p>
          <a:p>
            <a:pPr>
              <a:buFontTx/>
              <a:buChar char="•"/>
            </a:pPr>
            <a:r>
              <a:rPr lang="sr-Cyrl-CS" sz="2400">
                <a:solidFill>
                  <a:srgbClr val="FFFF00"/>
                </a:solidFill>
              </a:rPr>
              <a:t>Протеин киназа врши фосфорилацију протеина – </a:t>
            </a:r>
          </a:p>
          <a:p>
            <a:r>
              <a:rPr lang="sr-Cyrl-CS" sz="2400">
                <a:solidFill>
                  <a:srgbClr val="FFFF00"/>
                </a:solidFill>
              </a:rPr>
              <a:t>активацију или инхибицију ензима</a:t>
            </a:r>
          </a:p>
        </p:txBody>
      </p:sp>
      <p:sp>
        <p:nvSpPr>
          <p:cNvPr id="21513" name="Rectangle 12"/>
          <p:cNvSpPr>
            <a:spLocks noChangeArrowheads="1"/>
          </p:cNvSpPr>
          <p:nvPr/>
        </p:nvSpPr>
        <p:spPr bwMode="auto">
          <a:xfrm>
            <a:off x="1295400" y="5334000"/>
            <a:ext cx="990600" cy="114300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533400" y="0"/>
            <a:ext cx="7772400" cy="1219200"/>
          </a:xfrm>
        </p:spPr>
        <p:txBody>
          <a:bodyPr anchor="b" anchorCtr="1"/>
          <a:lstStyle/>
          <a:p>
            <a:pPr eaLnBrk="1" hangingPunct="1">
              <a:defRPr/>
            </a:pPr>
            <a:r>
              <a:rPr lang="en-US" sz="5400" smtClean="0">
                <a:solidFill>
                  <a:srgbClr val="FFFF00"/>
                </a:solidFill>
              </a:rPr>
              <a:t>ХОРМОН</a:t>
            </a:r>
            <a:endParaRPr lang="sl-SI" sz="5400" smtClean="0">
              <a:solidFill>
                <a:srgbClr val="FFFF00"/>
              </a:solidFill>
            </a:endParaRPr>
          </a:p>
        </p:txBody>
      </p:sp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685800" y="4845050"/>
            <a:ext cx="82296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sl-SI" sz="3600" b="1"/>
              <a:t>...</a:t>
            </a:r>
            <a:r>
              <a:rPr lang="sl-SI" sz="3600"/>
              <a:t>потиче од грчке речи која </a:t>
            </a:r>
          </a:p>
          <a:p>
            <a:r>
              <a:rPr lang="sl-SI" sz="3600"/>
              <a:t>зна</a:t>
            </a:r>
            <a:r>
              <a:rPr lang="sr-Latn-CS" sz="3600"/>
              <a:t>ч</a:t>
            </a:r>
            <a:r>
              <a:rPr lang="sl-SI" sz="3600"/>
              <a:t>и надражити или  покренути </a:t>
            </a:r>
          </a:p>
        </p:txBody>
      </p:sp>
      <p:pic>
        <p:nvPicPr>
          <p:cNvPr id="4100" name="Picture 8" descr="optima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219200"/>
            <a:ext cx="5943600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228600"/>
            <a:ext cx="9296400" cy="762000"/>
          </a:xfrm>
        </p:spPr>
        <p:txBody>
          <a:bodyPr anchor="b">
            <a:spAutoFit/>
          </a:bodyPr>
          <a:lstStyle/>
          <a:p>
            <a:pPr algn="l" eaLnBrk="1" hangingPunct="1">
              <a:defRPr/>
            </a:pPr>
            <a:r>
              <a:rPr lang="en-GB" sz="2800" b="0" smtClean="0">
                <a:solidFill>
                  <a:srgbClr val="FFFF00"/>
                </a:solidFill>
              </a:rPr>
              <a:t>Инозитол-трифосфат – IP3</a:t>
            </a:r>
            <a:r>
              <a:rPr lang="sr-Latn-CS" sz="2800" b="0" smtClean="0">
                <a:solidFill>
                  <a:srgbClr val="FFFF00"/>
                </a:solidFill>
              </a:rPr>
              <a:t> и диацилглицерол-DAG</a:t>
            </a:r>
            <a:r>
              <a:rPr lang="en-GB" smtClean="0"/>
              <a:t> </a:t>
            </a:r>
          </a:p>
        </p:txBody>
      </p:sp>
      <p:pic>
        <p:nvPicPr>
          <p:cNvPr id="91141" name="Picture 5" descr="sekundarni glasnici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2438400"/>
            <a:ext cx="5181600" cy="427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 Box 6"/>
          <p:cNvSpPr txBox="1">
            <a:spLocks noChangeArrowheads="1"/>
          </p:cNvSpPr>
          <p:nvPr/>
        </p:nvSpPr>
        <p:spPr bwMode="auto">
          <a:xfrm>
            <a:off x="0" y="533400"/>
            <a:ext cx="8615363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/>
              <a:t>Везивање хормона за рецептор активира </a:t>
            </a:r>
            <a:r>
              <a:rPr lang="sr-Latn-CS" sz="2400"/>
              <a:t>G </a:t>
            </a:r>
            <a:r>
              <a:rPr lang="sr-Cyrl-CS" sz="2400"/>
              <a:t>протеин</a:t>
            </a:r>
          </a:p>
          <a:p>
            <a:endParaRPr lang="sr-Latn-CS" sz="2400"/>
          </a:p>
          <a:p>
            <a:r>
              <a:rPr lang="sr-Cyrl-CS" sz="2400"/>
              <a:t>Активан</a:t>
            </a:r>
            <a:r>
              <a:rPr lang="sr-Latn-CS" sz="2400"/>
              <a:t> G </a:t>
            </a:r>
            <a:r>
              <a:rPr lang="sr-Cyrl-CS" sz="2400"/>
              <a:t>протеин се везује и активира мембрански ензим</a:t>
            </a:r>
          </a:p>
          <a:p>
            <a:r>
              <a:rPr lang="sr-Cyrl-CS" sz="2400">
                <a:solidFill>
                  <a:srgbClr val="FFFF00"/>
                </a:solidFill>
              </a:rPr>
              <a:t>Фосфолипазу </a:t>
            </a:r>
            <a:r>
              <a:rPr lang="sr-Latn-CS" sz="2400">
                <a:solidFill>
                  <a:srgbClr val="FFFF00"/>
                </a:solidFill>
              </a:rPr>
              <a:t>C</a:t>
            </a:r>
            <a:r>
              <a:rPr lang="sr-Latn-CS" sz="2400"/>
              <a:t> </a:t>
            </a:r>
            <a:r>
              <a:rPr lang="sr-Cyrl-CS" sz="2400"/>
              <a:t>која разлаже </a:t>
            </a:r>
            <a:r>
              <a:rPr lang="sr-Cyrl-CS" sz="2400">
                <a:solidFill>
                  <a:srgbClr val="FFFF00"/>
                </a:solidFill>
              </a:rPr>
              <a:t>фосфатидил-инозитол на</a:t>
            </a:r>
            <a:r>
              <a:rPr lang="sr-Latn-CS" sz="2400">
                <a:solidFill>
                  <a:srgbClr val="FFFF00"/>
                </a:solidFill>
              </a:rPr>
              <a:t> </a:t>
            </a:r>
            <a:endParaRPr lang="sr-Cyrl-CS" sz="2400">
              <a:solidFill>
                <a:srgbClr val="FFFF00"/>
              </a:solidFill>
            </a:endParaRPr>
          </a:p>
          <a:p>
            <a:r>
              <a:rPr lang="sr-Latn-CS" sz="2400">
                <a:solidFill>
                  <a:srgbClr val="FFFF00"/>
                </a:solidFill>
              </a:rPr>
              <a:t>IP3 </a:t>
            </a:r>
            <a:r>
              <a:rPr lang="sr-Cyrl-CS" sz="2400">
                <a:solidFill>
                  <a:srgbClr val="FFFF00"/>
                </a:solidFill>
              </a:rPr>
              <a:t>и</a:t>
            </a:r>
            <a:r>
              <a:rPr lang="sr-Latn-CS" sz="2400">
                <a:solidFill>
                  <a:srgbClr val="FFFF00"/>
                </a:solidFill>
              </a:rPr>
              <a:t> DAG</a:t>
            </a:r>
          </a:p>
          <a:p>
            <a:endParaRPr lang="sr-Latn-CS" sz="2400">
              <a:solidFill>
                <a:srgbClr val="FFFF00"/>
              </a:solidFill>
            </a:endParaRPr>
          </a:p>
          <a:p>
            <a:r>
              <a:rPr lang="sr-Latn-CS" sz="2400">
                <a:solidFill>
                  <a:srgbClr val="FFFF00"/>
                </a:solidFill>
              </a:rPr>
              <a:t>IP3 </a:t>
            </a:r>
            <a:r>
              <a:rPr lang="sr-Cyrl-CS" sz="2400"/>
              <a:t>се вeзујe </a:t>
            </a:r>
            <a:r>
              <a:rPr lang="en-US" sz="2400"/>
              <a:t>з</a:t>
            </a:r>
            <a:r>
              <a:rPr lang="sr-Cyrl-CS" sz="2400"/>
              <a:t>а </a:t>
            </a:r>
            <a:r>
              <a:rPr lang="sr-Latn-CS" sz="2400"/>
              <a:t>Ca</a:t>
            </a:r>
            <a:r>
              <a:rPr lang="sr-Latn-CS" sz="2400" baseline="30000"/>
              <a:t>2+</a:t>
            </a:r>
          </a:p>
          <a:p>
            <a:r>
              <a:rPr lang="sr-Cyrl-CS" sz="2400"/>
              <a:t>јонске канале на </a:t>
            </a:r>
            <a:r>
              <a:rPr lang="sr-Latn-CS" sz="2400"/>
              <a:t>ER</a:t>
            </a:r>
          </a:p>
          <a:p>
            <a:r>
              <a:rPr lang="sr-Cyrl-CS" sz="2400"/>
              <a:t>и стимулише излазак </a:t>
            </a:r>
            <a:r>
              <a:rPr lang="sr-Latn-CS" sz="2400"/>
              <a:t>Ca</a:t>
            </a:r>
            <a:r>
              <a:rPr lang="sr-Latn-CS" sz="2400" baseline="30000"/>
              <a:t>2+</a:t>
            </a:r>
          </a:p>
          <a:p>
            <a:r>
              <a:rPr lang="sr-Cyrl-CS" sz="2400"/>
              <a:t>у цитоплазму</a:t>
            </a:r>
            <a:endParaRPr lang="sr-Latn-CS" sz="2400"/>
          </a:p>
          <a:p>
            <a:endParaRPr lang="sr-Latn-CS" sz="2400"/>
          </a:p>
          <a:p>
            <a:r>
              <a:rPr lang="sr-Latn-CS" sz="2400"/>
              <a:t>Ca</a:t>
            </a:r>
            <a:r>
              <a:rPr lang="sr-Latn-CS" sz="2400" baseline="30000"/>
              <a:t>2+</a:t>
            </a:r>
            <a:r>
              <a:rPr lang="sr-Latn-CS" sz="2400"/>
              <a:t> </a:t>
            </a:r>
            <a:r>
              <a:rPr lang="sr-Cyrl-CS" sz="2400"/>
              <a:t>се везује за </a:t>
            </a:r>
          </a:p>
          <a:p>
            <a:r>
              <a:rPr lang="sr-Cyrl-CS" sz="2400">
                <a:solidFill>
                  <a:srgbClr val="FFFF00"/>
                </a:solidFill>
              </a:rPr>
              <a:t>Калмодулин</a:t>
            </a:r>
            <a:r>
              <a:rPr lang="sr-Cyrl-CS" sz="2400"/>
              <a:t> </a:t>
            </a:r>
            <a:r>
              <a:rPr lang="sr-Latn-CS" sz="2400"/>
              <a:t>(4Ca</a:t>
            </a:r>
            <a:r>
              <a:rPr lang="sr-Latn-CS" sz="2400" baseline="30000"/>
              <a:t>2+</a:t>
            </a:r>
            <a:r>
              <a:rPr lang="sr-Latn-CS" sz="2400"/>
              <a:t>) </a:t>
            </a:r>
            <a:r>
              <a:rPr lang="sr-Cyrl-CS" sz="2400"/>
              <a:t>који</a:t>
            </a:r>
          </a:p>
          <a:p>
            <a:r>
              <a:rPr lang="sr-Cyrl-CS" sz="2400"/>
              <a:t>катализује </a:t>
            </a:r>
            <a:r>
              <a:rPr lang="sr-Cyrl-CS" sz="2400">
                <a:solidFill>
                  <a:srgbClr val="FFFF00"/>
                </a:solidFill>
              </a:rPr>
              <a:t>фосфорилацију</a:t>
            </a:r>
          </a:p>
          <a:p>
            <a:r>
              <a:rPr lang="sr-Cyrl-CS" sz="2400"/>
              <a:t>ензима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Latn-CS" sz="2400">
                <a:solidFill>
                  <a:srgbClr val="FFFF00"/>
                </a:solidFill>
              </a:rPr>
              <a:t>DAG </a:t>
            </a:r>
            <a:r>
              <a:rPr lang="sr-Cyrl-CS" sz="2400"/>
              <a:t>активира</a:t>
            </a:r>
            <a:r>
              <a:rPr lang="sr-Cyrl-CS" sz="2400">
                <a:solidFill>
                  <a:srgbClr val="FFFF00"/>
                </a:solidFill>
              </a:rPr>
              <a:t> киназу </a:t>
            </a:r>
            <a:r>
              <a:rPr lang="sr-Latn-CS" sz="2400">
                <a:solidFill>
                  <a:srgbClr val="FFFF00"/>
                </a:solidFill>
              </a:rPr>
              <a:t>C</a:t>
            </a:r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1660525" y="-50800"/>
            <a:ext cx="66516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FF00"/>
                </a:solidFill>
              </a:rPr>
              <a:t>Тирозин киназни рецептори (</a:t>
            </a:r>
            <a:r>
              <a:rPr lang="sr-Cyrl-CS">
                <a:solidFill>
                  <a:srgbClr val="FFFF00"/>
                </a:solidFill>
              </a:rPr>
              <a:t>Т</a:t>
            </a:r>
            <a:r>
              <a:rPr lang="en-US">
                <a:solidFill>
                  <a:srgbClr val="FFFF00"/>
                </a:solidFill>
              </a:rPr>
              <a:t>KR)</a:t>
            </a:r>
          </a:p>
        </p:txBody>
      </p:sp>
      <p:pic>
        <p:nvPicPr>
          <p:cNvPr id="23555" name="Picture 6" descr="Slid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38400"/>
            <a:ext cx="4572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7"/>
          <p:cNvSpPr txBox="1">
            <a:spLocks noChangeArrowheads="1"/>
          </p:cNvSpPr>
          <p:nvPr/>
        </p:nvSpPr>
        <p:spPr bwMode="auto">
          <a:xfrm>
            <a:off x="0" y="762000"/>
            <a:ext cx="9177338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/>
              <a:t>Везивањем хормона (</a:t>
            </a:r>
            <a:r>
              <a:rPr lang="en-US" sz="2800">
                <a:solidFill>
                  <a:srgbClr val="FFFF00"/>
                </a:solidFill>
              </a:rPr>
              <a:t>инсулин </a:t>
            </a:r>
            <a:r>
              <a:rPr lang="sr-Latn-CS" sz="2800">
                <a:solidFill>
                  <a:srgbClr val="FFFF00"/>
                </a:solidFill>
              </a:rPr>
              <a:t>и </a:t>
            </a:r>
            <a:r>
              <a:rPr lang="en-US" sz="2800">
                <a:solidFill>
                  <a:srgbClr val="FFFF00"/>
                </a:solidFill>
              </a:rPr>
              <a:t>фактори раста</a:t>
            </a:r>
            <a:r>
              <a:rPr lang="en-US" sz="2800"/>
              <a:t>) за  </a:t>
            </a:r>
          </a:p>
          <a:p>
            <a:r>
              <a:rPr lang="en-US" sz="2800"/>
              <a:t>Тирозин киназне рецепторе (</a:t>
            </a:r>
            <a:r>
              <a:rPr lang="en-US" sz="2800">
                <a:solidFill>
                  <a:srgbClr val="FFFF00"/>
                </a:solidFill>
                <a:latin typeface="Symbol" pitchFamily="18" charset="2"/>
              </a:rPr>
              <a:t>a </a:t>
            </a:r>
            <a:r>
              <a:rPr lang="en-US" sz="2800">
                <a:solidFill>
                  <a:srgbClr val="FFFF00"/>
                </a:solidFill>
              </a:rPr>
              <a:t>субјединицу</a:t>
            </a:r>
            <a:r>
              <a:rPr lang="en-US" sz="2800"/>
              <a:t>) ствара се</a:t>
            </a:r>
          </a:p>
          <a:p>
            <a:r>
              <a:rPr lang="sr-Cyrl-CS" sz="2800">
                <a:solidFill>
                  <a:srgbClr val="FFFF00"/>
                </a:solidFill>
              </a:rPr>
              <a:t>а</a:t>
            </a:r>
            <a:r>
              <a:rPr lang="en-US" sz="2800">
                <a:solidFill>
                  <a:srgbClr val="FFFF00"/>
                </a:solidFill>
              </a:rPr>
              <a:t>ктивни </a:t>
            </a:r>
            <a:r>
              <a:rPr lang="en-US" sz="2800"/>
              <a:t>димер </a:t>
            </a:r>
            <a:r>
              <a:rPr lang="en-US" sz="2800">
                <a:solidFill>
                  <a:srgbClr val="FFFF00"/>
                </a:solidFill>
              </a:rPr>
              <a:t>Тирозин киназе</a:t>
            </a:r>
            <a:r>
              <a:rPr lang="sr-Latn-CS" sz="2800"/>
              <a:t> (</a:t>
            </a:r>
            <a:r>
              <a:rPr lang="sr-Latn-CS" sz="2800">
                <a:solidFill>
                  <a:srgbClr val="FFFF00"/>
                </a:solidFill>
              </a:rPr>
              <a:t>аутофосфорилација</a:t>
            </a:r>
            <a:r>
              <a:rPr lang="sr-Latn-CS" sz="2800"/>
              <a:t>).</a:t>
            </a:r>
            <a:endParaRPr lang="en-US" sz="2800"/>
          </a:p>
          <a:p>
            <a:endParaRPr lang="en-US" sz="2800"/>
          </a:p>
          <a:p>
            <a:r>
              <a:rPr lang="en-US" sz="2800"/>
              <a:t>Активна тирозин киназа</a:t>
            </a:r>
          </a:p>
          <a:p>
            <a:r>
              <a:rPr lang="en-US" sz="2800">
                <a:solidFill>
                  <a:srgbClr val="FFFF00"/>
                </a:solidFill>
              </a:rPr>
              <a:t>Фосфорили</a:t>
            </a:r>
            <a:r>
              <a:rPr lang="sr-Latn-CS" sz="2800">
                <a:solidFill>
                  <a:srgbClr val="FFFF00"/>
                </a:solidFill>
              </a:rPr>
              <a:t>ше</a:t>
            </a:r>
            <a:r>
              <a:rPr lang="sr-Latn-CS" sz="2800"/>
              <a:t> </a:t>
            </a:r>
            <a:endParaRPr lang="sr-Cyrl-CS" sz="2800"/>
          </a:p>
          <a:p>
            <a:r>
              <a:rPr lang="sr-Cyrl-CS" sz="2800"/>
              <a:t>и</a:t>
            </a:r>
            <a:r>
              <a:rPr lang="sr-Latn-CS" sz="2800"/>
              <a:t>нтраћелијске</a:t>
            </a:r>
            <a:r>
              <a:rPr lang="en-US" sz="2800"/>
              <a:t> </a:t>
            </a:r>
            <a:r>
              <a:rPr lang="sr-Cyrl-CS" sz="2800"/>
              <a:t>п</a:t>
            </a:r>
            <a:r>
              <a:rPr lang="sr-Latn-CS" sz="2800"/>
              <a:t>ротеине</a:t>
            </a:r>
            <a:endParaRPr lang="sr-Cyrl-CS" sz="2800"/>
          </a:p>
          <a:p>
            <a:r>
              <a:rPr lang="sr-Latn-CS" sz="2800"/>
              <a:t>као што</a:t>
            </a:r>
            <a:r>
              <a:rPr lang="sr-Cyrl-CS" sz="2800"/>
              <a:t> </a:t>
            </a:r>
            <a:r>
              <a:rPr lang="sr-Latn-CS" sz="2800"/>
              <a:t>је протеин </a:t>
            </a:r>
            <a:endParaRPr lang="sr-Cyrl-CS" sz="2800"/>
          </a:p>
          <a:p>
            <a:r>
              <a:rPr lang="sr-Latn-CS" sz="2800">
                <a:solidFill>
                  <a:srgbClr val="FFFF00"/>
                </a:solidFill>
              </a:rPr>
              <a:t>Фосфатаза</a:t>
            </a:r>
            <a:endParaRPr lang="sr-Cyrl-CS" sz="2800">
              <a:solidFill>
                <a:srgbClr val="FFFF00"/>
              </a:solidFill>
            </a:endParaRPr>
          </a:p>
          <a:p>
            <a:r>
              <a:rPr lang="sr-Latn-CS" sz="2800"/>
              <a:t>-ковалентна</a:t>
            </a:r>
            <a:r>
              <a:rPr lang="sr-Cyrl-CS" sz="2800"/>
              <a:t> </a:t>
            </a:r>
            <a:r>
              <a:rPr lang="sr-Latn-CS" sz="2800"/>
              <a:t>модификација</a:t>
            </a:r>
            <a:endParaRPr lang="sr-Cyrl-CS" sz="2800"/>
          </a:p>
          <a:p>
            <a:r>
              <a:rPr lang="sr-Latn-CS" sz="2800"/>
              <a:t> активности</a:t>
            </a:r>
            <a:r>
              <a:rPr lang="sr-Cyrl-CS" sz="2800"/>
              <a:t> ен</a:t>
            </a:r>
            <a:r>
              <a:rPr lang="sr-Latn-CS" sz="2800"/>
              <a:t>зима.</a:t>
            </a:r>
            <a:r>
              <a:rPr lang="en-US" sz="2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356" name="Picture 4" descr="sekundarni glasnic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0638"/>
            <a:ext cx="9144000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6400800" y="4800600"/>
            <a:ext cx="1312863" cy="4254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000" b="1">
                <a:solidFill>
                  <a:srgbClr val="000000"/>
                </a:solidFill>
              </a:rPr>
              <a:t>fosfataze</a:t>
            </a:r>
            <a:endParaRPr lang="en-US" sz="2000" b="1">
              <a:solidFill>
                <a:srgbClr val="000000"/>
              </a:solidFill>
            </a:endParaRPr>
          </a:p>
        </p:txBody>
      </p:sp>
      <p:sp>
        <p:nvSpPr>
          <p:cNvPr id="24580" name="Rectangle 7"/>
          <p:cNvSpPr>
            <a:spLocks noChangeArrowheads="1"/>
          </p:cNvSpPr>
          <p:nvPr/>
        </p:nvSpPr>
        <p:spPr bwMode="auto">
          <a:xfrm>
            <a:off x="990600" y="4038600"/>
            <a:ext cx="4800600" cy="609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5" descr="Insul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371600"/>
            <a:ext cx="9144000" cy="5902325"/>
          </a:xfrm>
        </p:spPr>
        <p:txBody>
          <a:bodyPr/>
          <a:lstStyle/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Липосолубилни хормони (стероидни)</a:t>
            </a:r>
            <a:r>
              <a:rPr lang="sl-SI" sz="2400" smtClean="0"/>
              <a:t> пролазе кроз фосфолипидни двослој ћелијске мембране и везују се за рецепторе који су локализовани </a:t>
            </a:r>
            <a:r>
              <a:rPr lang="sl-SI" sz="2400" b="1" u="sng" smtClean="0">
                <a:solidFill>
                  <a:srgbClr val="FFFF00"/>
                </a:solidFill>
              </a:rPr>
              <a:t>у цитоплазми ћелије</a:t>
            </a:r>
            <a:r>
              <a:rPr lang="sl-SI" sz="2400" smtClean="0"/>
              <a:t>.</a:t>
            </a:r>
          </a:p>
          <a:p>
            <a:pPr eaLnBrk="1" hangingPunct="1">
              <a:defRPr/>
            </a:pPr>
            <a:endParaRPr lang="sl-SI" sz="2400" smtClean="0"/>
          </a:p>
          <a:p>
            <a:pPr eaLnBrk="1" hangingPunct="1">
              <a:defRPr/>
            </a:pPr>
            <a:r>
              <a:rPr lang="sl-SI" sz="2400" smtClean="0"/>
              <a:t>Настали </a:t>
            </a:r>
            <a:r>
              <a:rPr lang="sl-SI" sz="2400" smtClean="0">
                <a:solidFill>
                  <a:srgbClr val="FFFF00"/>
                </a:solidFill>
              </a:rPr>
              <a:t>комплекс хормон-рецептор</a:t>
            </a:r>
            <a:r>
              <a:rPr lang="sl-SI" sz="2400" smtClean="0"/>
              <a:t> се транспортује </a:t>
            </a:r>
            <a:r>
              <a:rPr lang="sl-SI" sz="2400" smtClean="0">
                <a:solidFill>
                  <a:srgbClr val="FFFF00"/>
                </a:solidFill>
              </a:rPr>
              <a:t>до једра</a:t>
            </a:r>
            <a:r>
              <a:rPr lang="sl-SI" sz="2400" smtClean="0"/>
              <a:t>, где се </a:t>
            </a:r>
            <a:r>
              <a:rPr lang="sl-SI" sz="2400" smtClean="0">
                <a:solidFill>
                  <a:srgbClr val="FFFF00"/>
                </a:solidFill>
              </a:rPr>
              <a:t>везује за DNK</a:t>
            </a:r>
            <a:r>
              <a:rPr lang="sl-SI" sz="2400" smtClean="0"/>
              <a:t>, контролише </a:t>
            </a:r>
            <a:r>
              <a:rPr lang="sl-SI" sz="2400" smtClean="0">
                <a:solidFill>
                  <a:srgbClr val="FFFF00"/>
                </a:solidFill>
              </a:rPr>
              <a:t>експресију гена</a:t>
            </a:r>
            <a:r>
              <a:rPr lang="sl-SI" sz="2400" smtClean="0"/>
              <a:t> и на тај начин </a:t>
            </a:r>
            <a:r>
              <a:rPr lang="sl-SI" sz="2400" smtClean="0">
                <a:solidFill>
                  <a:srgbClr val="FFFF00"/>
                </a:solidFill>
              </a:rPr>
              <a:t>синтезу протеина – структурних и функционалних (ензима).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-914400"/>
            <a:ext cx="8915400" cy="2771775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b="0" smtClean="0"/>
              <a:t> </a:t>
            </a:r>
            <a:br>
              <a:rPr lang="en-GB" b="0" smtClean="0"/>
            </a:br>
            <a:r>
              <a:rPr lang="en-US" b="0" smtClean="0"/>
              <a:t>    </a:t>
            </a:r>
            <a:r>
              <a:rPr lang="en-US" sz="2800" b="0" smtClean="0">
                <a:solidFill>
                  <a:schemeClr val="tx1"/>
                </a:solidFill>
              </a:rPr>
              <a:t>МЕХАНИЗАМ ДЕЛОВАЊА ХОРМОНА ЧИЈИ СУ РЕЦЕПТОРИ ЛОКАЛИЗОВАНИ У </a:t>
            </a:r>
            <a:r>
              <a:rPr lang="en-US" sz="2800" b="0" smtClean="0">
                <a:solidFill>
                  <a:srgbClr val="FFFF00"/>
                </a:solidFill>
              </a:rPr>
              <a:t>ЦИТОПЛАЗМИ</a:t>
            </a:r>
            <a:r>
              <a:rPr lang="en-US" b="0" smtClean="0"/>
              <a:t> </a:t>
            </a:r>
            <a:br>
              <a:rPr lang="en-US" b="0" smtClean="0"/>
            </a:br>
            <a:endParaRPr lang="en-GB" b="0" smtClean="0"/>
          </a:p>
        </p:txBody>
      </p:sp>
      <p:pic>
        <p:nvPicPr>
          <p:cNvPr id="25605" name="Picture 5" descr="Hormoni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495800"/>
            <a:ext cx="4800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304800" y="0"/>
            <a:ext cx="8691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Липосолубилни-стероидни хормони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81000" y="1112838"/>
            <a:ext cx="87630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Cyrl-CS" sz="2400"/>
              <a:t>Синтетишу се из </a:t>
            </a:r>
            <a:r>
              <a:rPr lang="sr-Cyrl-CS" sz="2400">
                <a:solidFill>
                  <a:srgbClr val="FFFF00"/>
                </a:solidFill>
              </a:rPr>
              <a:t>холестерола</a:t>
            </a:r>
            <a:r>
              <a:rPr lang="sr-Cyrl-CS" sz="2400"/>
              <a:t> и могу се разликовати</a:t>
            </a:r>
          </a:p>
          <a:p>
            <a:pPr>
              <a:defRPr/>
            </a:pPr>
            <a:r>
              <a:rPr lang="sr-Cyrl-CS" sz="2400"/>
              <a:t>Три врсте стероида:</a:t>
            </a:r>
          </a:p>
          <a:p>
            <a:pPr>
              <a:defRPr/>
            </a:pPr>
            <a:endParaRPr lang="sr-Cyrl-CS" sz="2400"/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Кортикостероиди:</a:t>
            </a:r>
          </a:p>
          <a:p>
            <a:pPr>
              <a:defRPr/>
            </a:pPr>
            <a:endParaRPr lang="sr-Cyrl-CS" sz="2400">
              <a:solidFill>
                <a:srgbClr val="FFFF00"/>
              </a:solidFill>
            </a:endParaRPr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Глукокортикоиди:(кортизол)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спољашњи слој</a:t>
            </a:r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sr-Cyrl-CS" sz="2400"/>
              <a:t>коре Надб.</a:t>
            </a:r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Минералкортикоиди (алдостерон)-средњи слој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коре Надб.</a:t>
            </a:r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Адренални андрогени и естрогени (прогестерон и естрадиол, тестостерон)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–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унутрашњи слој</a:t>
            </a:r>
            <a:r>
              <a:rPr lang="sr-Cyrl-CS" sz="2400"/>
              <a:t> коре надб.</a:t>
            </a:r>
          </a:p>
          <a:p>
            <a:pPr>
              <a:defRPr/>
            </a:pPr>
            <a:endParaRPr lang="sr-Cyrl-CS" sz="2400"/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Андрогени</a:t>
            </a:r>
            <a:r>
              <a:rPr lang="sr-Cyrl-CS" sz="2400"/>
              <a:t> (тестостерон) - мушке полне жлезде </a:t>
            </a:r>
          </a:p>
          <a:p>
            <a:pPr>
              <a:defRPr/>
            </a:pPr>
            <a:endParaRPr lang="sr-Cyrl-CS" sz="2400"/>
          </a:p>
          <a:p>
            <a:pPr>
              <a:buFontTx/>
              <a:buChar char="•"/>
              <a:defRPr/>
            </a:pPr>
            <a:r>
              <a:rPr lang="sr-Cyrl-CS" sz="2400">
                <a:solidFill>
                  <a:srgbClr val="FFFF00"/>
                </a:solidFill>
              </a:rPr>
              <a:t>Естрогени</a:t>
            </a:r>
            <a:r>
              <a:rPr lang="sr-Cyrl-CS" sz="2400"/>
              <a:t> (прогестерон и естрадиол)</a:t>
            </a:r>
            <a:r>
              <a:rPr lang="en-US" sz="2400"/>
              <a:t> </a:t>
            </a:r>
            <a:r>
              <a:rPr lang="sr-Cyrl-CS" sz="2400"/>
              <a:t>- женске </a:t>
            </a:r>
          </a:p>
          <a:p>
            <a:pPr>
              <a:defRPr/>
            </a:pPr>
            <a:r>
              <a:rPr lang="sr-Cyrl-CS" sz="2400"/>
              <a:t>полне жлезде </a:t>
            </a:r>
            <a:endParaRPr lang="sr-Latn-CS" sz="2400"/>
          </a:p>
          <a:p>
            <a:pPr>
              <a:buFontTx/>
              <a:buChar char="•"/>
              <a:defRPr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38100" y="1143000"/>
            <a:ext cx="9105900" cy="527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tabLst>
                <a:tab pos="2581275" algn="l"/>
              </a:tabLst>
            </a:pPr>
            <a:r>
              <a:rPr lang="sr-Latn-CS" sz="2000"/>
              <a:t>У првој р-ји биосинтетичког пута стероидних хормона </a:t>
            </a:r>
            <a:r>
              <a:rPr lang="sr-Latn-CS" sz="2000" b="1">
                <a:solidFill>
                  <a:srgbClr val="FFFF00"/>
                </a:solidFill>
              </a:rPr>
              <a:t>из холестерола настаје</a:t>
            </a:r>
            <a:r>
              <a:rPr lang="sr-Latn-CS" sz="2000">
                <a:solidFill>
                  <a:srgbClr val="FFFF00"/>
                </a:solidFill>
              </a:rPr>
              <a:t> </a:t>
            </a:r>
            <a:r>
              <a:rPr lang="sr-Latn-CS" sz="2000" b="1">
                <a:solidFill>
                  <a:srgbClr val="FFFF00"/>
                </a:solidFill>
              </a:rPr>
              <a:t>прегненолон</a:t>
            </a:r>
            <a:r>
              <a:rPr lang="sr-Latn-CS" sz="2000" b="1"/>
              <a:t> (</a:t>
            </a:r>
            <a:r>
              <a:rPr lang="sr-Latn-CS" sz="2000"/>
              <a:t> заједнички за све три врсте стероидних хормона) </a:t>
            </a:r>
            <a:endParaRPr lang="en-US" sz="2000"/>
          </a:p>
          <a:p>
            <a:pPr>
              <a:tabLst>
                <a:tab pos="2581275" algn="l"/>
              </a:tabLst>
            </a:pPr>
            <a:endParaRPr lang="sr-Latn-CS" sz="2000"/>
          </a:p>
          <a:p>
            <a:pPr>
              <a:tabLst>
                <a:tab pos="2581275" algn="l"/>
              </a:tabLst>
            </a:pPr>
            <a:r>
              <a:rPr lang="sr-Latn-CS" sz="2000"/>
              <a:t>Из прегненолона  се гради </a:t>
            </a:r>
            <a:r>
              <a:rPr lang="sr-Latn-CS" sz="2000" b="1">
                <a:solidFill>
                  <a:srgbClr val="FFFF00"/>
                </a:solidFill>
              </a:rPr>
              <a:t>прогестерон</a:t>
            </a:r>
            <a:r>
              <a:rPr lang="sr-Latn-CS" sz="2000" b="1"/>
              <a:t> </a:t>
            </a:r>
            <a:r>
              <a:rPr lang="sr-Latn-CS" sz="2000"/>
              <a:t>који се мења током </a:t>
            </a:r>
          </a:p>
          <a:p>
            <a:pPr>
              <a:tabLst>
                <a:tab pos="2581275" algn="l"/>
              </a:tabLst>
            </a:pPr>
            <a:r>
              <a:rPr lang="sr-Latn-CS" sz="2000"/>
              <a:t>низа реакција и као крајњи производ настаје </a:t>
            </a:r>
            <a:r>
              <a:rPr lang="sr-Latn-CS" sz="2000" b="1">
                <a:solidFill>
                  <a:srgbClr val="FFFF00"/>
                </a:solidFill>
              </a:rPr>
              <a:t>алдостерон (минералкортикоид)</a:t>
            </a:r>
            <a:r>
              <a:rPr lang="sr-Latn-CS" sz="2000"/>
              <a:t> Од свих р-ја посебно је значајна </a:t>
            </a:r>
            <a:r>
              <a:rPr lang="sr-Latn-CS" sz="2000">
                <a:solidFill>
                  <a:srgbClr val="FFFF00"/>
                </a:solidFill>
              </a:rPr>
              <a:t>оксидација метил групе у положају 18.</a:t>
            </a:r>
            <a:endParaRPr lang="en-US" sz="2000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endParaRPr lang="sr-Latn-CS" sz="2000" b="1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r>
              <a:rPr lang="sr-Latn-CS" sz="2000" b="1">
                <a:solidFill>
                  <a:srgbClr val="FFFF00"/>
                </a:solidFill>
              </a:rPr>
              <a:t>Глукокортикоиди</a:t>
            </a:r>
            <a:r>
              <a:rPr lang="sr-Latn-CS" sz="2000"/>
              <a:t> се синтетишу такође </a:t>
            </a:r>
            <a:r>
              <a:rPr lang="sr-Latn-CS" sz="2000">
                <a:solidFill>
                  <a:srgbClr val="FFFF00"/>
                </a:solidFill>
              </a:rPr>
              <a:t>из </a:t>
            </a:r>
            <a:r>
              <a:rPr lang="sr-Latn-CS" sz="2000" b="1">
                <a:solidFill>
                  <a:srgbClr val="FFFF00"/>
                </a:solidFill>
              </a:rPr>
              <a:t>прогестерона</a:t>
            </a:r>
            <a:r>
              <a:rPr lang="sr-Latn-CS" sz="2000"/>
              <a:t> који се </a:t>
            </a:r>
            <a:r>
              <a:rPr lang="sr-Latn-CS" sz="2000">
                <a:solidFill>
                  <a:srgbClr val="FFFF00"/>
                </a:solidFill>
              </a:rPr>
              <a:t>хидроксилише у положају 17</a:t>
            </a:r>
            <a:r>
              <a:rPr lang="sr-Latn-CS" sz="2000"/>
              <a:t>, а из овог интермедијата настаје </a:t>
            </a:r>
            <a:r>
              <a:rPr lang="sr-Latn-CS" sz="2000" b="1">
                <a:solidFill>
                  <a:srgbClr val="FFFF00"/>
                </a:solidFill>
              </a:rPr>
              <a:t>кортизол</a:t>
            </a:r>
            <a:r>
              <a:rPr lang="sr-Latn-CS" sz="2000">
                <a:solidFill>
                  <a:srgbClr val="FFFF00"/>
                </a:solidFill>
              </a:rPr>
              <a:t>. </a:t>
            </a:r>
            <a:endParaRPr lang="en-US" sz="2000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endParaRPr lang="sr-Latn-CS" sz="2000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r>
              <a:rPr lang="sr-Latn-CS" sz="2000"/>
              <a:t>Из истог интермедијата синтетишу се и </a:t>
            </a:r>
            <a:r>
              <a:rPr lang="sr-Latn-CS" sz="2000">
                <a:solidFill>
                  <a:srgbClr val="FFFF00"/>
                </a:solidFill>
              </a:rPr>
              <a:t>адренални полни хормони, андрогени и естрогени. </a:t>
            </a:r>
            <a:endParaRPr lang="en-US" sz="2000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endParaRPr lang="sr-Latn-CS" sz="2000" b="1">
              <a:solidFill>
                <a:srgbClr val="FFFF00"/>
              </a:solidFill>
            </a:endParaRPr>
          </a:p>
          <a:p>
            <a:pPr>
              <a:tabLst>
                <a:tab pos="2581275" algn="l"/>
              </a:tabLst>
            </a:pPr>
            <a:r>
              <a:rPr lang="sr-Latn-CS" sz="2000" b="1">
                <a:solidFill>
                  <a:srgbClr val="FFFF00"/>
                </a:solidFill>
              </a:rPr>
              <a:t>Естрогени</a:t>
            </a:r>
            <a:r>
              <a:rPr lang="sr-Latn-CS" sz="2000">
                <a:solidFill>
                  <a:srgbClr val="FFFF00"/>
                </a:solidFill>
              </a:rPr>
              <a:t> </a:t>
            </a:r>
            <a:r>
              <a:rPr lang="sr-Latn-CS" sz="2000"/>
              <a:t>су хормони са најмањим бројем Ц-атома у молекулу. </a:t>
            </a:r>
          </a:p>
          <a:p>
            <a:pPr>
              <a:tabLst>
                <a:tab pos="2581275" algn="l"/>
              </a:tabLst>
            </a:pPr>
            <a:r>
              <a:rPr lang="sr-Latn-CS" sz="2000"/>
              <a:t>Синтетишу се </a:t>
            </a:r>
            <a:r>
              <a:rPr lang="sr-Latn-CS" sz="2000">
                <a:solidFill>
                  <a:srgbClr val="FFFF00"/>
                </a:solidFill>
              </a:rPr>
              <a:t>одвајањем метил групе у положају 19 и </a:t>
            </a:r>
          </a:p>
          <a:p>
            <a:pPr>
              <a:tabLst>
                <a:tab pos="2581275" algn="l"/>
              </a:tabLst>
            </a:pPr>
            <a:r>
              <a:rPr lang="sr-Latn-CS" sz="2000">
                <a:solidFill>
                  <a:srgbClr val="FFFF00"/>
                </a:solidFill>
              </a:rPr>
              <a:t>образовањем једног ароматичног прстена.</a:t>
            </a:r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896938" y="0"/>
            <a:ext cx="71802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Синтеза </a:t>
            </a:r>
            <a:r>
              <a:rPr lang="sr-Cyrl-CS" sz="4000"/>
              <a:t>стероидни</a:t>
            </a:r>
            <a:r>
              <a:rPr lang="en-US" sz="4000"/>
              <a:t>х</a:t>
            </a:r>
            <a:r>
              <a:rPr lang="sr-Cyrl-CS" sz="4000"/>
              <a:t> хормон</a:t>
            </a:r>
            <a:r>
              <a:rPr lang="en-US" sz="4000"/>
              <a:t>а</a:t>
            </a:r>
            <a:endParaRPr lang="sr-Cyrl-CS" sz="40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609600" y="0"/>
            <a:ext cx="7875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400"/>
              <a:t>Синтеза стероидних хормона</a:t>
            </a:r>
          </a:p>
        </p:txBody>
      </p:sp>
      <p:pic>
        <p:nvPicPr>
          <p:cNvPr id="29699" name="Picture 6" descr="steroidogenesis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7800" y="762000"/>
            <a:ext cx="63246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7"/>
          <p:cNvSpPr txBox="1">
            <a:spLocks noChangeArrowheads="1"/>
          </p:cNvSpPr>
          <p:nvPr/>
        </p:nvSpPr>
        <p:spPr bwMode="auto">
          <a:xfrm>
            <a:off x="1447800" y="1819275"/>
            <a:ext cx="1905000" cy="7715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4400"/>
          </a:p>
        </p:txBody>
      </p:sp>
      <p:sp>
        <p:nvSpPr>
          <p:cNvPr id="29701" name="Rectangle 8"/>
          <p:cNvSpPr>
            <a:spLocks noChangeArrowheads="1"/>
          </p:cNvSpPr>
          <p:nvPr/>
        </p:nvSpPr>
        <p:spPr bwMode="auto">
          <a:xfrm>
            <a:off x="3276600" y="4724400"/>
            <a:ext cx="1676400" cy="8382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  <p:sp>
        <p:nvSpPr>
          <p:cNvPr id="29702" name="Rectangle 9"/>
          <p:cNvSpPr>
            <a:spLocks noChangeArrowheads="1"/>
          </p:cNvSpPr>
          <p:nvPr/>
        </p:nvSpPr>
        <p:spPr bwMode="auto">
          <a:xfrm>
            <a:off x="1524000" y="5638800"/>
            <a:ext cx="17526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  <p:sp>
        <p:nvSpPr>
          <p:cNvPr id="29703" name="Rectangle 10"/>
          <p:cNvSpPr>
            <a:spLocks noChangeArrowheads="1"/>
          </p:cNvSpPr>
          <p:nvPr/>
        </p:nvSpPr>
        <p:spPr bwMode="auto">
          <a:xfrm>
            <a:off x="1447800" y="2667000"/>
            <a:ext cx="1676400" cy="990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  <p:sp>
        <p:nvSpPr>
          <p:cNvPr id="29704" name="Rectangle 11"/>
          <p:cNvSpPr>
            <a:spLocks noChangeArrowheads="1"/>
          </p:cNvSpPr>
          <p:nvPr/>
        </p:nvSpPr>
        <p:spPr bwMode="auto">
          <a:xfrm>
            <a:off x="5334000" y="4724400"/>
            <a:ext cx="16764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  <p:sp>
        <p:nvSpPr>
          <p:cNvPr id="29705" name="Rectangle 12"/>
          <p:cNvSpPr>
            <a:spLocks noChangeArrowheads="1"/>
          </p:cNvSpPr>
          <p:nvPr/>
        </p:nvSpPr>
        <p:spPr bwMode="auto">
          <a:xfrm>
            <a:off x="6324600" y="3733800"/>
            <a:ext cx="1371600" cy="91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1465263" y="-76200"/>
            <a:ext cx="589121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/>
              <a:t>Функција стероидних хормона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76200" y="533400"/>
            <a:ext cx="9067800" cy="760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  <a:defRPr/>
            </a:pP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Кортизол</a:t>
            </a:r>
            <a:r>
              <a:rPr lang="sr-Latn-CS" sz="2400" dirty="0"/>
              <a:t> – активира </a:t>
            </a:r>
            <a:r>
              <a:rPr lang="sr-Latn-CS" sz="2400" dirty="0">
                <a:solidFill>
                  <a:srgbClr val="FFFF00"/>
                </a:solidFill>
              </a:rPr>
              <a:t>Глуконеогенезу, протеолизу</a:t>
            </a:r>
            <a:r>
              <a:rPr lang="sr-Latn-CS" sz="2400" dirty="0"/>
              <a:t>,</a:t>
            </a:r>
          </a:p>
          <a:p>
            <a:pPr>
              <a:defRPr/>
            </a:pPr>
            <a:r>
              <a:rPr lang="sr-Latn-CS" sz="2400" dirty="0"/>
              <a:t>инхибира синтезу протеина</a:t>
            </a:r>
          </a:p>
          <a:p>
            <a:pPr>
              <a:defRPr/>
            </a:pPr>
            <a:endParaRPr lang="sr-Latn-CS" sz="2400" dirty="0"/>
          </a:p>
          <a:p>
            <a:pPr>
              <a:buFontTx/>
              <a:buChar char="•"/>
              <a:defRPr/>
            </a:pP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Алдостерон</a:t>
            </a:r>
            <a:r>
              <a:rPr lang="sr-Latn-CS" sz="2400" dirty="0"/>
              <a:t> – ефекат на </a:t>
            </a:r>
            <a:r>
              <a:rPr lang="sr-Latn-CS" sz="2400" dirty="0">
                <a:solidFill>
                  <a:srgbClr val="FFFF00"/>
                </a:solidFill>
              </a:rPr>
              <a:t>Na, K-ATP-</a:t>
            </a:r>
            <a:r>
              <a:rPr lang="sr-Cyrl-CS" sz="2400" dirty="0">
                <a:solidFill>
                  <a:srgbClr val="FFFF00"/>
                </a:solidFill>
              </a:rPr>
              <a:t>азу</a:t>
            </a:r>
            <a:r>
              <a:rPr lang="sr-Latn-CS" sz="2400" dirty="0"/>
              <a:t> у </a:t>
            </a:r>
          </a:p>
          <a:p>
            <a:pPr>
              <a:defRPr/>
            </a:pPr>
            <a:r>
              <a:rPr lang="sr-Cyrl-CS" sz="2400" dirty="0">
                <a:solidFill>
                  <a:srgbClr val="FFFF00"/>
                </a:solidFill>
              </a:rPr>
              <a:t>б</a:t>
            </a:r>
            <a:r>
              <a:rPr lang="sr-Latn-CS" sz="2400" dirty="0">
                <a:solidFill>
                  <a:srgbClr val="FFFF00"/>
                </a:solidFill>
              </a:rPr>
              <a:t>убрезима</a:t>
            </a:r>
            <a:r>
              <a:rPr lang="sr-Latn-CS" sz="2400" dirty="0"/>
              <a:t> (повећава Nа ретенцију</a:t>
            </a:r>
            <a:r>
              <a:rPr lang="en-US" sz="2400" dirty="0"/>
              <a:t>, </a:t>
            </a:r>
            <a:r>
              <a:rPr lang="x-none" sz="2400"/>
              <a:t>као и</a:t>
            </a:r>
            <a:r>
              <a:rPr lang="sr-Latn-CS" sz="2400"/>
              <a:t> </a:t>
            </a:r>
          </a:p>
          <a:p>
            <a:pPr>
              <a:defRPr/>
            </a:pPr>
            <a:r>
              <a:rPr lang="sr-Latn-CS" sz="2400" dirty="0"/>
              <a:t>К ексрецију;</a:t>
            </a:r>
            <a:r>
              <a:rPr lang="en-US" sz="2400" dirty="0"/>
              <a:t> </a:t>
            </a:r>
            <a:r>
              <a:rPr lang="sr-Latn-CS" sz="2400" dirty="0"/>
              <a:t>повећава крвни притисак</a:t>
            </a:r>
            <a:r>
              <a:rPr lang="en-US" sz="2400" dirty="0"/>
              <a:t>)</a:t>
            </a:r>
            <a:endParaRPr lang="sr-Latn-CS" sz="2400" dirty="0"/>
          </a:p>
          <a:p>
            <a:pPr>
              <a:defRPr/>
            </a:pPr>
            <a:endParaRPr lang="sr-Latn-CS" sz="2400" dirty="0"/>
          </a:p>
          <a:p>
            <a:pPr>
              <a:defRPr/>
            </a:pP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Прогестерон </a:t>
            </a:r>
            <a:r>
              <a:rPr lang="sr-Latn-CS" sz="2400" dirty="0"/>
              <a:t>– </a:t>
            </a:r>
            <a:r>
              <a:rPr lang="sr-Cyrl-CS" sz="2400" dirty="0"/>
              <a:t>у </a:t>
            </a:r>
            <a:r>
              <a:rPr lang="sr-Latn-CS" sz="2400" dirty="0"/>
              <a:t>одржавању трудноће, развој млечних</a:t>
            </a:r>
          </a:p>
          <a:p>
            <a:pPr>
              <a:defRPr/>
            </a:pPr>
            <a:r>
              <a:rPr lang="sr-Latn-CS" sz="2400" dirty="0"/>
              <a:t>жлезда</a:t>
            </a:r>
          </a:p>
          <a:p>
            <a:pPr>
              <a:defRPr/>
            </a:pPr>
            <a:endParaRPr lang="sr-Latn-CS" sz="2400" dirty="0"/>
          </a:p>
          <a:p>
            <a:pPr>
              <a:defRPr/>
            </a:pP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Естроген</a:t>
            </a:r>
            <a:r>
              <a:rPr lang="sr-Latn-CS" sz="2400" dirty="0"/>
              <a:t> – пролиферација </a:t>
            </a:r>
            <a:r>
              <a:rPr lang="sr-Latn-CS" sz="2400" dirty="0">
                <a:solidFill>
                  <a:srgbClr val="FFFF00"/>
                </a:solidFill>
              </a:rPr>
              <a:t>ендометријума</a:t>
            </a:r>
            <a:r>
              <a:rPr lang="sr-Latn-CS" sz="2400" dirty="0"/>
              <a:t>, менструални циклус, развој костију, развој </a:t>
            </a:r>
            <a:r>
              <a:rPr lang="sr-Latn-CS" sz="2400" dirty="0">
                <a:solidFill>
                  <a:srgbClr val="FFFF00"/>
                </a:solidFill>
              </a:rPr>
              <a:t>секундарних женских карактеристика</a:t>
            </a:r>
          </a:p>
          <a:p>
            <a:pPr>
              <a:defRPr/>
            </a:pPr>
            <a:endParaRPr lang="sr-Latn-CS" sz="2400" dirty="0"/>
          </a:p>
          <a:p>
            <a:pPr>
              <a:defRPr/>
            </a:pPr>
            <a:r>
              <a:rPr lang="sr-Latn-CS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Тестостерон</a:t>
            </a:r>
            <a:r>
              <a:rPr lang="sr-Latn-CS" sz="2400" dirty="0">
                <a:solidFill>
                  <a:srgbClr val="FFFF00"/>
                </a:solidFill>
              </a:rPr>
              <a:t> – </a:t>
            </a:r>
            <a:r>
              <a:rPr lang="sr-Latn-CS" sz="2400" dirty="0"/>
              <a:t>сперматогенеза, развој секундарних мушких карактеристика; стимулише синтезу протеина</a:t>
            </a:r>
          </a:p>
          <a:p>
            <a:pPr>
              <a:defRPr/>
            </a:pPr>
            <a:endParaRPr lang="sr-Latn-CS" sz="2400" dirty="0"/>
          </a:p>
          <a:p>
            <a:pPr>
              <a:defRPr/>
            </a:pPr>
            <a:endParaRPr lang="sr-Latn-CS" sz="2400" dirty="0"/>
          </a:p>
          <a:p>
            <a:pPr>
              <a:defRPr/>
            </a:pPr>
            <a:endParaRPr lang="sr-Latn-CS" sz="2800" dirty="0"/>
          </a:p>
          <a:p>
            <a:pPr>
              <a:defRPr/>
            </a:pPr>
            <a:endParaRPr lang="en-US" sz="2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143000"/>
            <a:ext cx="8229600" cy="5826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l-SI" sz="2800" smtClean="0"/>
              <a:t>У хормоне, чији се рецептори налазе </a:t>
            </a:r>
            <a:r>
              <a:rPr lang="sl-SI" sz="2800" b="1" u="sng" smtClean="0">
                <a:solidFill>
                  <a:srgbClr val="FFFF00"/>
                </a:solidFill>
              </a:rPr>
              <a:t>на нивоу DNK</a:t>
            </a:r>
            <a:r>
              <a:rPr lang="sl-SI" sz="2800" smtClean="0"/>
              <a:t>, убрајају се </a:t>
            </a:r>
            <a:r>
              <a:rPr lang="sl-SI" sz="2800" smtClean="0">
                <a:solidFill>
                  <a:srgbClr val="FFFF00"/>
                </a:solidFill>
              </a:rPr>
              <a:t>тироидни хормони (хормони штитасте жлезде): тироксин, тријодтир</a:t>
            </a:r>
            <a:r>
              <a:rPr lang="en-US" sz="2800" smtClean="0">
                <a:solidFill>
                  <a:srgbClr val="FFFF00"/>
                </a:solidFill>
              </a:rPr>
              <a:t>онин</a:t>
            </a:r>
            <a:r>
              <a:rPr lang="sl-SI" sz="2800" smtClean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sl-SI" sz="2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l-SI" sz="2800" smtClean="0"/>
              <a:t> Иако су по хемијској структури </a:t>
            </a:r>
            <a:r>
              <a:rPr lang="sl-SI" sz="2800" smtClean="0">
                <a:solidFill>
                  <a:srgbClr val="FFFF00"/>
                </a:solidFill>
              </a:rPr>
              <a:t>деривати аминокиселина и хидросолубилни су, пролазе кроз ћелијску мембрану</a:t>
            </a:r>
            <a:r>
              <a:rPr lang="sl-SI" sz="2800" smtClean="0"/>
              <a:t>, улазе у ћелију и једро и везују се за рецептор који се налази на нивоу DNK. </a:t>
            </a:r>
          </a:p>
          <a:p>
            <a:pPr eaLnBrk="1" hangingPunct="1">
              <a:lnSpc>
                <a:spcPct val="80000"/>
              </a:lnSpc>
              <a:defRPr/>
            </a:pPr>
            <a:endParaRPr lang="sl-SI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2800" smtClean="0"/>
              <a:t>Ови хормони врше модулацију експресије одговарајућег гена, односно стимулишу синтезу iRNK и на тај начин </a:t>
            </a:r>
            <a:r>
              <a:rPr lang="sl-SI" sz="2800" smtClean="0">
                <a:solidFill>
                  <a:srgbClr val="FFFF00"/>
                </a:solidFill>
              </a:rPr>
              <a:t>стимулишу синтезу протеина</a:t>
            </a:r>
            <a:r>
              <a:rPr lang="sl-SI" sz="2800" smtClean="0"/>
              <a:t>.</a:t>
            </a:r>
            <a:r>
              <a:rPr lang="sl-SI" sz="3600" smtClean="0"/>
              <a:t> 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95263" y="152400"/>
            <a:ext cx="894873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hr-HR" sz="28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МЕХАНИЗАМ ДЕЛОВАЊА ХОРМОНА ЧИЈИ </a:t>
            </a:r>
          </a:p>
          <a:p>
            <a:pPr>
              <a:defRPr/>
            </a:pPr>
            <a:r>
              <a:rPr lang="hr-HR" sz="28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СУ РЕЦЕПТОРИ ЛОКАЛИЗОВАНИ </a:t>
            </a:r>
            <a:r>
              <a:rPr lang="hr-HR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НИВОУ DNK</a:t>
            </a:r>
            <a:endParaRPr lang="en-US" sz="28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hormon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035300"/>
            <a:ext cx="4191000" cy="382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28600" y="28575"/>
            <a:ext cx="8874125" cy="709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Char char="•"/>
              <a:defRPr/>
            </a:pPr>
            <a:r>
              <a:rPr lang="sr-Cyrl-CS" sz="2400"/>
              <a:t>О</a:t>
            </a:r>
            <a:r>
              <a:rPr lang="sr-Latn-CS" sz="2400"/>
              <a:t>рганска једињења </a:t>
            </a:r>
            <a:r>
              <a:rPr lang="sr-Latn-CS" sz="2400">
                <a:solidFill>
                  <a:srgbClr val="FFFF00"/>
                </a:solidFill>
              </a:rPr>
              <a:t>различите хемијске природе</a:t>
            </a:r>
          </a:p>
          <a:p>
            <a:pPr>
              <a:buFontTx/>
              <a:buChar char="•"/>
              <a:defRPr/>
            </a:pPr>
            <a:endParaRPr lang="sr-Latn-CS" sz="2400"/>
          </a:p>
          <a:p>
            <a:pPr>
              <a:buFontTx/>
              <a:buChar char="•"/>
              <a:defRPr/>
            </a:pPr>
            <a:r>
              <a:rPr lang="sr-Latn-CS" sz="2400"/>
              <a:t>Делују у </a:t>
            </a:r>
            <a:r>
              <a:rPr lang="sr-Latn-CS" sz="2400">
                <a:solidFill>
                  <a:srgbClr val="FFFF00"/>
                </a:solidFill>
              </a:rPr>
              <a:t>малим количинама</a:t>
            </a:r>
          </a:p>
          <a:p>
            <a:pPr>
              <a:buFontTx/>
              <a:buChar char="•"/>
              <a:defRPr/>
            </a:pPr>
            <a:endParaRPr lang="sr-Latn-CS" sz="2400">
              <a:solidFill>
                <a:srgbClr val="FFFF00"/>
              </a:solidFill>
            </a:endParaRPr>
          </a:p>
          <a:p>
            <a:pPr>
              <a:buFontTx/>
              <a:buChar char="•"/>
              <a:defRPr/>
            </a:pPr>
            <a:r>
              <a:rPr lang="sr-Latn-CS" sz="2400"/>
              <a:t>Регулишу метаболичке процесе, </a:t>
            </a:r>
            <a:r>
              <a:rPr lang="sr-Latn-CS" sz="2400">
                <a:solidFill>
                  <a:srgbClr val="FFFF00"/>
                </a:solidFill>
              </a:rPr>
              <a:t>састав крви, раст, развој и </a:t>
            </a: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</a:rPr>
              <a:t>нормално </a:t>
            </a:r>
            <a:r>
              <a:rPr lang="en-US" sz="2400">
                <a:solidFill>
                  <a:srgbClr val="FFFF00"/>
                </a:solidFill>
              </a:rPr>
              <a:t>ф</a:t>
            </a:r>
            <a:r>
              <a:rPr lang="sr-Latn-CS" sz="2400">
                <a:solidFill>
                  <a:srgbClr val="FFFF00"/>
                </a:solidFill>
              </a:rPr>
              <a:t>ункционисање организма</a:t>
            </a:r>
          </a:p>
          <a:p>
            <a:pPr>
              <a:defRPr/>
            </a:pPr>
            <a:endParaRPr lang="sr-Latn-CS" sz="2400">
              <a:solidFill>
                <a:srgbClr val="FFFF00"/>
              </a:solidFill>
            </a:endParaRPr>
          </a:p>
          <a:p>
            <a:pPr>
              <a:buFontTx/>
              <a:buChar char="•"/>
              <a:defRPr/>
            </a:pPr>
            <a:r>
              <a:rPr lang="sr-Latn-CS" sz="2400"/>
              <a:t>Вишећелијски организми производе хормоне (преко 100)</a:t>
            </a:r>
          </a:p>
          <a:p>
            <a:pPr>
              <a:buFontTx/>
              <a:buChar char="•"/>
              <a:defRPr/>
            </a:pPr>
            <a:endParaRPr lang="sr-Latn-CS" sz="2400"/>
          </a:p>
          <a:p>
            <a:pPr>
              <a:buFontTx/>
              <a:buChar char="•"/>
              <a:defRPr/>
            </a:pPr>
            <a:r>
              <a:rPr lang="sr-Latn-CS" sz="2400">
                <a:solidFill>
                  <a:srgbClr val="FFFF00"/>
                </a:solidFill>
              </a:rPr>
              <a:t>Смањена или повећана </a:t>
            </a:r>
            <a:endParaRPr lang="sr-Cyrl-CS" sz="2400">
              <a:solidFill>
                <a:srgbClr val="FFFF00"/>
              </a:solidFill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</a:rPr>
              <a:t>синтеза</a:t>
            </a:r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sr-Latn-CS" sz="2400"/>
              <a:t>хормона узрокује</a:t>
            </a:r>
            <a:endParaRPr lang="sr-Cyrl-CS" sz="2400"/>
          </a:p>
          <a:p>
            <a:pPr>
              <a:defRPr/>
            </a:pPr>
            <a:r>
              <a:rPr lang="sr-Latn-CS" sz="2400"/>
              <a:t>промене у метаболичким </a:t>
            </a:r>
            <a:endParaRPr lang="sr-Cyrl-CS" sz="2400"/>
          </a:p>
          <a:p>
            <a:pPr>
              <a:defRPr/>
            </a:pPr>
            <a:r>
              <a:rPr lang="sr-Latn-CS" sz="2400"/>
              <a:t>процесима </a:t>
            </a:r>
            <a:endParaRPr lang="sr-Cyrl-CS" sz="2400"/>
          </a:p>
          <a:p>
            <a:pPr>
              <a:defRPr/>
            </a:pPr>
            <a:r>
              <a:rPr lang="sr-Latn-CS" sz="2400"/>
              <a:t>–поремећаји и </a:t>
            </a:r>
            <a:r>
              <a:rPr lang="sr-Latn-CS" sz="2400">
                <a:solidFill>
                  <a:srgbClr val="FFFF00"/>
                </a:solidFill>
              </a:rPr>
              <a:t>болести.</a:t>
            </a:r>
          </a:p>
          <a:p>
            <a:pPr>
              <a:defRPr/>
            </a:pPr>
            <a:endParaRPr lang="sr-Latn-CS" sz="1400">
              <a:solidFill>
                <a:srgbClr val="FFFF00"/>
              </a:solidFill>
            </a:endParaRPr>
          </a:p>
          <a:p>
            <a:pPr>
              <a:spcBef>
                <a:spcPct val="20000"/>
              </a:spcBef>
              <a:buFontTx/>
              <a:buChar char="•"/>
              <a:defRPr/>
            </a:pP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интети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ш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у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се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и лу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ч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е </a:t>
            </a:r>
            <a:endParaRPr lang="sr-Cyrl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директно у крв од стране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defRPr/>
            </a:pP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ендокриних</a:t>
            </a: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ж</a:t>
            </a:r>
            <a:r>
              <a:rPr lang="en-U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лезда</a:t>
            </a:r>
            <a:r>
              <a:rPr lang="en-GB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</a:p>
          <a:p>
            <a:pPr>
              <a:buFontTx/>
              <a:buChar char="•"/>
              <a:defRPr/>
            </a:pPr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6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067800" cy="762000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600" b="0" smtClean="0">
                <a:solidFill>
                  <a:schemeClr val="tx1"/>
                </a:solidFill>
              </a:rPr>
              <a:t>РЕГУЛАЦИЈА ЛУЧЕЊА ХОРМОНА</a:t>
            </a:r>
            <a:r>
              <a:rPr lang="en-GB" smtClean="0"/>
              <a:t> </a:t>
            </a:r>
          </a:p>
        </p:txBody>
      </p:sp>
      <p:pic>
        <p:nvPicPr>
          <p:cNvPr id="110597" name="Picture 5" descr="regulacija hormon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971800"/>
            <a:ext cx="3429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8" name="Rectangle 6"/>
          <p:cNvSpPr>
            <a:spLocks noChangeArrowheads="1"/>
          </p:cNvSpPr>
          <p:nvPr/>
        </p:nvSpPr>
        <p:spPr bwMode="auto">
          <a:xfrm>
            <a:off x="0" y="850900"/>
            <a:ext cx="8931275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sr-Latn-CS" sz="2400" b="1" u="sng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sr-Latn-CS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en-GB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ипофиза и </a:t>
            </a:r>
            <a:r>
              <a:rPr lang="sr-Latn-CS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</a:t>
            </a:r>
            <a:r>
              <a:rPr lang="en-GB" sz="2400" b="1" u="sng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ипоталамус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продукују и луче хормоне, који 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утичу на функцију других ендокриних жлезда.</a:t>
            </a:r>
            <a:r>
              <a:rPr lang="en-GB" sz="2400"/>
              <a:t> </a:t>
            </a:r>
            <a:endParaRPr lang="sr-Latn-CS" sz="2400"/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sr-Latn-CS" sz="2400"/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Као одговор на спољашње или унутрашње стимулансе,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хипоталамус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лучи </a:t>
            </a: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ослобађајуће факторе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.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-"/>
              <a:defRPr/>
            </a:pPr>
            <a:r>
              <a:rPr lang="en-GB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Хипофиза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лучи </a:t>
            </a: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тропне хормоне</a:t>
            </a:r>
            <a:r>
              <a:rPr lang="sr-Latn-CS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који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се ослобађају директно у крв и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транспортују до ендокриних жлезда,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где регулишу синтезу и лучење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а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hr-H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Контрола лучења хормона најчешће</a:t>
            </a:r>
          </a:p>
          <a:p>
            <a:pPr>
              <a:defRPr/>
            </a:pPr>
            <a:r>
              <a:rPr lang="hr-HR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се спроводи по принципу </a:t>
            </a:r>
          </a:p>
          <a:p>
            <a:pPr>
              <a:defRPr/>
            </a:pPr>
            <a:r>
              <a:rPr lang="hr-HR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feеdback инхибиције.</a:t>
            </a:r>
            <a:endParaRPr lang="en-GB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endParaRPr lang="en-GB" sz="2400">
              <a:solidFill>
                <a:srgbClr val="FFFF00"/>
              </a:solidFill>
            </a:endParaRPr>
          </a:p>
        </p:txBody>
      </p:sp>
      <p:sp>
        <p:nvSpPr>
          <p:cNvPr id="32773" name="Text Box 7"/>
          <p:cNvSpPr txBox="1">
            <a:spLocks noChangeArrowheads="1"/>
          </p:cNvSpPr>
          <p:nvPr/>
        </p:nvSpPr>
        <p:spPr bwMode="auto">
          <a:xfrm>
            <a:off x="5486400" y="4192588"/>
            <a:ext cx="4968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200" b="1">
                <a:solidFill>
                  <a:srgbClr val="000000"/>
                </a:solidFill>
              </a:rPr>
              <a:t>CTH</a:t>
            </a:r>
            <a:endParaRPr lang="en-US" sz="12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05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304800"/>
            <a:ext cx="8229600" cy="11398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sl-SI" sz="3600" smtClean="0">
                <a:solidFill>
                  <a:schemeClr val="tx1"/>
                </a:solidFill>
              </a:rPr>
              <a:t>Регулација лучења хормона: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685800"/>
            <a:ext cx="8229600" cy="55213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l-SI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b="1" smtClean="0">
                <a:solidFill>
                  <a:srgbClr val="FFFF00"/>
                </a:solidFill>
              </a:rPr>
              <a:t>2.Концентрација супстрата у крви</a:t>
            </a:r>
            <a:r>
              <a:rPr lang="sl-SI" sz="2400" smtClean="0"/>
              <a:t> –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smtClean="0"/>
              <a:t>инсулин и глукагон (глукоза),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smtClean="0"/>
              <a:t>калцитонин и паратхормон (Ca</a:t>
            </a:r>
            <a:r>
              <a:rPr lang="sl-SI" sz="2400" baseline="30000" smtClean="0"/>
              <a:t>+2</a:t>
            </a:r>
            <a:r>
              <a:rPr lang="sl-SI" sz="2400" smtClean="0"/>
              <a:t>).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sl-SI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b="1" smtClean="0">
                <a:solidFill>
                  <a:srgbClr val="FFFF00"/>
                </a:solidFill>
              </a:rPr>
              <a:t>3.Симпатички нервни систем</a:t>
            </a:r>
            <a:r>
              <a:rPr lang="sl-SI" sz="2400" smtClean="0"/>
              <a:t> –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smtClean="0"/>
              <a:t>Адреналин</a:t>
            </a:r>
            <a:r>
              <a:rPr lang="en-US" sz="2400" smtClean="0"/>
              <a:t> </a:t>
            </a:r>
            <a:r>
              <a:rPr lang="sl-SI" sz="2400" smtClean="0"/>
              <a:t>- страх (flight or fight),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400" smtClean="0"/>
              <a:t> глукоза, стрес.</a:t>
            </a:r>
          </a:p>
        </p:txBody>
      </p:sp>
      <p:pic>
        <p:nvPicPr>
          <p:cNvPr id="33796" name="Picture 5" descr="hrendo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1295400"/>
            <a:ext cx="3200400" cy="231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7" descr="9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4029075"/>
            <a:ext cx="398145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9" descr="9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7225" y="4038600"/>
            <a:ext cx="3838575" cy="270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02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76200" y="1565275"/>
            <a:ext cx="9372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Соматотропин-ослобађајући фактор</a:t>
            </a:r>
            <a:r>
              <a:rPr lang="sl-SI" sz="2400" smtClean="0"/>
              <a:t> (стимулиш</a:t>
            </a:r>
            <a:r>
              <a:rPr lang="en-US" sz="2400" smtClean="0"/>
              <a:t>e</a:t>
            </a:r>
            <a:r>
              <a:rPr lang="sl-SI" sz="2400" smtClean="0"/>
              <a:t> STH)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Соматотропин-ослобађајући инхибиторни фактор</a:t>
            </a:r>
            <a:r>
              <a:rPr lang="sl-SI" sz="2400" smtClean="0"/>
              <a:t> (инхибира STH)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Гонадотропин-ослобађајући фактор</a:t>
            </a:r>
            <a:r>
              <a:rPr lang="sl-SI" sz="2400" smtClean="0"/>
              <a:t> (GRH) (стимулиш</a:t>
            </a:r>
            <a:r>
              <a:rPr lang="en-US" sz="2400" smtClean="0"/>
              <a:t>e</a:t>
            </a:r>
            <a:r>
              <a:rPr lang="sl-SI" sz="2400" smtClean="0"/>
              <a:t> FSH и LH)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Кортикотропин-ослобађајући фактор</a:t>
            </a:r>
            <a:r>
              <a:rPr lang="sl-SI" sz="2400" smtClean="0"/>
              <a:t> (CRH) (стимулиш</a:t>
            </a:r>
            <a:r>
              <a:rPr lang="en-US" sz="2400" smtClean="0"/>
              <a:t>e</a:t>
            </a:r>
            <a:r>
              <a:rPr lang="sl-SI" sz="2400" smtClean="0"/>
              <a:t> ACTH)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Тиреотропин-ослобађајући фактор</a:t>
            </a:r>
            <a:r>
              <a:rPr lang="sl-SI" sz="2400" smtClean="0"/>
              <a:t> (TRH) (стимулиш</a:t>
            </a:r>
            <a:r>
              <a:rPr lang="en-US" sz="2400" smtClean="0"/>
              <a:t>e</a:t>
            </a:r>
            <a:r>
              <a:rPr lang="sl-SI" sz="2400" smtClean="0"/>
              <a:t> TSH)</a:t>
            </a:r>
          </a:p>
          <a:p>
            <a:pPr eaLnBrk="1" hangingPunct="1">
              <a:defRPr/>
            </a:pPr>
            <a:r>
              <a:rPr lang="sl-SI" sz="2400" smtClean="0">
                <a:solidFill>
                  <a:srgbClr val="FFFF00"/>
                </a:solidFill>
              </a:rPr>
              <a:t>Пролактин-инхибирајући фактор</a:t>
            </a:r>
            <a:r>
              <a:rPr lang="sl-SI" sz="2400" smtClean="0"/>
              <a:t> (допамин</a:t>
            </a:r>
            <a:r>
              <a:rPr lang="sl-SI" sz="2800" smtClean="0"/>
              <a:t>) (</a:t>
            </a:r>
            <a:r>
              <a:rPr lang="sl-SI" sz="2400" smtClean="0"/>
              <a:t>инхибира прола</a:t>
            </a:r>
            <a:r>
              <a:rPr lang="sr-Cyrl-CS" sz="2400" smtClean="0"/>
              <a:t>к</a:t>
            </a:r>
            <a:r>
              <a:rPr lang="sl-SI" sz="2400" smtClean="0"/>
              <a:t>тин</a:t>
            </a:r>
            <a:r>
              <a:rPr lang="sl-SI" sz="2800" smtClean="0"/>
              <a:t>)</a:t>
            </a:r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1076325" y="0"/>
            <a:ext cx="65754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ХИПОТАЛАМУСА</a:t>
            </a:r>
            <a:endParaRPr lang="en-US" sz="3600" b="1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76200" y="609600"/>
            <a:ext cx="9525000" cy="86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defRPr/>
            </a:pPr>
            <a:r>
              <a:rPr lang="hr-HR" sz="28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Хипоталамусни  ослобађајући фактори</a:t>
            </a:r>
            <a:r>
              <a:rPr lang="hr-HR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hr-HR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пептиди, делују преко cAMP на адехипофизу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ChangeArrowheads="1"/>
          </p:cNvSpPr>
          <p:nvPr/>
        </p:nvSpPr>
        <p:spPr bwMode="auto">
          <a:xfrm>
            <a:off x="152400" y="33338"/>
            <a:ext cx="8991600" cy="271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Latn-CS" sz="4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4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Хипоталамусни неуропептиди:</a:t>
            </a:r>
            <a:r>
              <a:rPr lang="en-GB" sz="4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</a:p>
          <a:p>
            <a:pPr>
              <a:defRPr/>
            </a:pPr>
            <a:endParaRPr lang="en-GB" sz="4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n-GB" sz="2800" b="1">
                <a:solidFill>
                  <a:srgbClr val="FFFF00"/>
                </a:solidFill>
              </a:rPr>
              <a:t>Вазопресин или антидуретски хормон (ADH) </a:t>
            </a:r>
            <a:endParaRPr lang="en-GB" sz="2800">
              <a:solidFill>
                <a:srgbClr val="FFFF00"/>
              </a:solidFill>
            </a:endParaRPr>
          </a:p>
          <a:p>
            <a:pPr>
              <a:defRPr/>
            </a:pPr>
            <a:endParaRPr lang="sr-Latn-CS" sz="2800">
              <a:solidFill>
                <a:srgbClr val="FFFF00"/>
              </a:solidFill>
            </a:endParaRPr>
          </a:p>
          <a:p>
            <a:pPr>
              <a:buFontTx/>
              <a:buChar char="•"/>
              <a:defRPr/>
            </a:pPr>
            <a:r>
              <a:rPr lang="en-GB" sz="2800" b="1">
                <a:solidFill>
                  <a:srgbClr val="FFFF00"/>
                </a:solidFill>
              </a:rPr>
              <a:t>Окситоцин</a:t>
            </a:r>
          </a:p>
        </p:txBody>
      </p:sp>
      <p:pic>
        <p:nvPicPr>
          <p:cNvPr id="35843" name="Picture 5" descr="hipotalam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048000"/>
            <a:ext cx="28194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4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4958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l-SI" sz="2000" smtClean="0">
                <a:solidFill>
                  <a:srgbClr val="FFFF00"/>
                </a:solidFill>
              </a:rPr>
              <a:t>Аденохипофиза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Соматотропни хормон (</a:t>
            </a:r>
            <a:r>
              <a:rPr lang="sl-SI" sz="2000" smtClean="0">
                <a:solidFill>
                  <a:srgbClr val="FFFF00"/>
                </a:solidFill>
              </a:rPr>
              <a:t>STH</a:t>
            </a:r>
            <a:r>
              <a:rPr lang="sl-SI" sz="2000" smtClean="0"/>
              <a:t>) или хормон раста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Аденокортикотропни хормон (</a:t>
            </a:r>
            <a:r>
              <a:rPr lang="sl-SI" sz="2000" smtClean="0">
                <a:solidFill>
                  <a:srgbClr val="FFFF00"/>
                </a:solidFill>
              </a:rPr>
              <a:t>ACTH</a:t>
            </a:r>
            <a:r>
              <a:rPr lang="sl-SI" sz="2000" smtClean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Тиреостимулирајући хормон (</a:t>
            </a:r>
            <a:r>
              <a:rPr lang="sl-SI" sz="2000" smtClean="0">
                <a:solidFill>
                  <a:srgbClr val="FFFF00"/>
                </a:solidFill>
              </a:rPr>
              <a:t>TSH)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Фоликулостимулирајући фактор (</a:t>
            </a:r>
            <a:r>
              <a:rPr lang="sl-SI" sz="2000" smtClean="0">
                <a:solidFill>
                  <a:srgbClr val="FFFF00"/>
                </a:solidFill>
              </a:rPr>
              <a:t>FSH</a:t>
            </a:r>
            <a:r>
              <a:rPr lang="sl-SI" sz="2000" smtClean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Лутеинизирајући фактор (</a:t>
            </a:r>
            <a:r>
              <a:rPr lang="sl-SI" sz="2000" smtClean="0">
                <a:solidFill>
                  <a:srgbClr val="FFFF00"/>
                </a:solidFill>
              </a:rPr>
              <a:t>LH</a:t>
            </a:r>
            <a:r>
              <a:rPr lang="sl-SI" sz="2000" smtClean="0"/>
              <a:t>)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>
                <a:solidFill>
                  <a:srgbClr val="FFFF00"/>
                </a:solidFill>
              </a:rPr>
              <a:t>Пролактин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l-SI" sz="2000" smtClean="0">
                <a:solidFill>
                  <a:srgbClr val="FFFF00"/>
                </a:solidFill>
              </a:rPr>
              <a:t>Неурохипофиза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Окситоцин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sl-SI" sz="2000" smtClean="0"/>
              <a:t>Вазопресин или антидиуретски хормон (</a:t>
            </a:r>
            <a:r>
              <a:rPr lang="sl-SI" sz="2000" smtClean="0">
                <a:solidFill>
                  <a:srgbClr val="FFFF00"/>
                </a:solidFill>
              </a:rPr>
              <a:t>ADH</a:t>
            </a:r>
            <a:r>
              <a:rPr lang="sl-SI" sz="2000" smtClean="0"/>
              <a:t>)</a:t>
            </a:r>
          </a:p>
        </p:txBody>
      </p:sp>
      <p:sp>
        <p:nvSpPr>
          <p:cNvPr id="36875" name="Rectangle 11"/>
          <p:cNvSpPr>
            <a:spLocks noChangeArrowheads="1"/>
          </p:cNvSpPr>
          <p:nvPr/>
        </p:nvSpPr>
        <p:spPr bwMode="auto">
          <a:xfrm>
            <a:off x="1219200" y="152400"/>
            <a:ext cx="6438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44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ХИПОФИЗЕ</a:t>
            </a:r>
            <a:endParaRPr lang="en-US" sz="4400" b="1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6868" name="Picture 7" descr="antpostp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24000"/>
            <a:ext cx="502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Rectangle 4"/>
          <p:cNvSpPr>
            <a:spLocks noChangeArrowheads="1"/>
          </p:cNvSpPr>
          <p:nvPr/>
        </p:nvSpPr>
        <p:spPr bwMode="auto">
          <a:xfrm>
            <a:off x="1219200" y="152400"/>
            <a:ext cx="6438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44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ХИПОФИЗЕ</a:t>
            </a:r>
            <a:endParaRPr lang="en-US" sz="4400" b="1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7891" name="Picture 5" descr="hipofiz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429000"/>
            <a:ext cx="3962400" cy="344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-76200" y="914400"/>
            <a:ext cx="8305800" cy="561975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l-SI" sz="2000" smtClean="0"/>
              <a:t>Соматотропни хормон </a:t>
            </a:r>
            <a:r>
              <a:rPr lang="sr-Latn-CS" sz="2000" b="1" smtClean="0">
                <a:solidFill>
                  <a:srgbClr val="FFFF00"/>
                </a:solidFill>
              </a:rPr>
              <a:t>STH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sr-Latn-CS" sz="2000" b="1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>
                <a:solidFill>
                  <a:srgbClr val="FFFF00"/>
                </a:solidFill>
              </a:rPr>
              <a:t>У дечјем добу</a:t>
            </a:r>
            <a:r>
              <a:rPr lang="sr-Latn-CS" sz="2000" smtClean="0"/>
              <a:t> значајан </a:t>
            </a:r>
            <a:r>
              <a:rPr lang="en-US" sz="2000" smtClean="0"/>
              <a:t>з</a:t>
            </a:r>
            <a:r>
              <a:rPr lang="sr-Latn-CS" sz="2000" smtClean="0"/>
              <a:t>а нормалан </a:t>
            </a:r>
            <a:r>
              <a:rPr lang="sr-Latn-CS" sz="2000" smtClean="0">
                <a:solidFill>
                  <a:srgbClr val="FFFF00"/>
                </a:solidFill>
              </a:rPr>
              <a:t>раст и развој</a:t>
            </a:r>
            <a:r>
              <a:rPr lang="sr-Latn-CS" sz="2000" smtClean="0"/>
              <a:t> организма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Циљна ткива – </a:t>
            </a:r>
            <a:r>
              <a:rPr lang="sr-Latn-CS" sz="2000" smtClean="0">
                <a:solidFill>
                  <a:srgbClr val="FFFF00"/>
                </a:solidFill>
              </a:rPr>
              <a:t>сва ткива организма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>
                <a:solidFill>
                  <a:srgbClr val="FFFF00"/>
                </a:solidFill>
              </a:rPr>
              <a:t>Стимулише синтезу протеина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Утиче на </a:t>
            </a:r>
            <a:r>
              <a:rPr lang="sr-Latn-CS" sz="2000" smtClean="0">
                <a:solidFill>
                  <a:srgbClr val="FFFF00"/>
                </a:solidFill>
              </a:rPr>
              <a:t>позитиван азотни биланс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Утиче </a:t>
            </a:r>
            <a:r>
              <a:rPr lang="sr-Latn-CS" sz="2000" smtClean="0">
                <a:solidFill>
                  <a:srgbClr val="FFFF00"/>
                </a:solidFill>
              </a:rPr>
              <a:t>на продукцују фактора раста – у одраслом организму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sr-Latn-CS" sz="20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        Метаболички ефекти: 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sr-Latn-CS" sz="2000" smtClean="0"/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>
                <a:solidFill>
                  <a:srgbClr val="FFFF00"/>
                </a:solidFill>
              </a:rPr>
              <a:t>Синтеза протеина и угљених хидрата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Повећава гликемију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Активира </a:t>
            </a:r>
            <a:r>
              <a:rPr lang="sr-Latn-CS" sz="2000" smtClean="0">
                <a:solidFill>
                  <a:srgbClr val="FFFF00"/>
                </a:solidFill>
              </a:rPr>
              <a:t>глуконеогенезу </a:t>
            </a:r>
            <a:r>
              <a:rPr lang="sr-Latn-CS" sz="2000" smtClean="0"/>
              <a:t>у јетри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/>
              <a:t>У </a:t>
            </a:r>
            <a:r>
              <a:rPr lang="sr-Latn-CS" sz="2000" smtClean="0">
                <a:solidFill>
                  <a:srgbClr val="FFFF00"/>
                </a:solidFill>
              </a:rPr>
              <a:t>масном ткиву активира липолизу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r>
              <a:rPr lang="sr-Latn-CS" sz="2000" smtClean="0">
                <a:solidFill>
                  <a:srgbClr val="FFFF00"/>
                </a:solidFill>
              </a:rPr>
              <a:t>Стресни хормон</a:t>
            </a:r>
          </a:p>
          <a:p>
            <a:pPr marL="609600" indent="-609600" eaLnBrk="1" hangingPunct="1">
              <a:lnSpc>
                <a:spcPct val="90000"/>
              </a:lnSpc>
              <a:defRPr/>
            </a:pPr>
            <a:endParaRPr lang="sr-Latn-CS" sz="2000" smtClean="0">
              <a:solidFill>
                <a:srgbClr val="FFFF00"/>
              </a:solidFill>
            </a:endParaRPr>
          </a:p>
          <a:p>
            <a:pPr marL="609600" indent="-609600" eaLnBrk="1" hangingPunct="1">
              <a:lnSpc>
                <a:spcPct val="90000"/>
              </a:lnSpc>
              <a:buFontTx/>
              <a:buChar char="-"/>
              <a:defRPr/>
            </a:pPr>
            <a:endParaRPr lang="en-US" sz="200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ChangeArrowheads="1"/>
          </p:cNvSpPr>
          <p:nvPr/>
        </p:nvSpPr>
        <p:spPr bwMode="auto">
          <a:xfrm>
            <a:off x="1219200" y="0"/>
            <a:ext cx="64389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44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ХИПОФИЗЕ</a:t>
            </a:r>
            <a:endParaRPr lang="en-US" sz="4400" b="1">
              <a:solidFill>
                <a:srgbClr val="FFFF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006475"/>
            <a:ext cx="7848600" cy="55467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l-SI" sz="1800" smtClean="0"/>
              <a:t>Аденокортикотропни хормон </a:t>
            </a:r>
            <a:r>
              <a:rPr lang="sr-Latn-CS" sz="1800" b="1" smtClean="0">
                <a:solidFill>
                  <a:srgbClr val="FFFF00"/>
                </a:solidFill>
              </a:rPr>
              <a:t>ACTH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Регулише лучење хормона </a:t>
            </a:r>
            <a:r>
              <a:rPr lang="sr-Latn-CS" sz="1800" smtClean="0">
                <a:solidFill>
                  <a:srgbClr val="FFFF00"/>
                </a:solidFill>
              </a:rPr>
              <a:t>коре надбубрежне жлезде</a:t>
            </a:r>
            <a:r>
              <a:rPr lang="sr-Latn-CS" sz="1800" smtClean="0"/>
              <a:t>, посебно </a:t>
            </a:r>
            <a:r>
              <a:rPr lang="sr-Latn-CS" sz="1800" smtClean="0">
                <a:solidFill>
                  <a:srgbClr val="FFFF00"/>
                </a:solidFill>
              </a:rPr>
              <a:t>кортизола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Latn-CS" sz="1800" b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800" smtClean="0"/>
              <a:t>Тиреостимулирајући хормон </a:t>
            </a:r>
            <a:r>
              <a:rPr lang="sr-Latn-CS" sz="1800" b="1" smtClean="0">
                <a:solidFill>
                  <a:srgbClr val="FFFF00"/>
                </a:solidFill>
              </a:rPr>
              <a:t>TSH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Ре</a:t>
            </a:r>
            <a:r>
              <a:rPr lang="en-US" sz="1800" smtClean="0"/>
              <a:t>г</a:t>
            </a:r>
            <a:r>
              <a:rPr lang="sr-Latn-CS" sz="1800" smtClean="0"/>
              <a:t>улише лучења </a:t>
            </a:r>
            <a:r>
              <a:rPr lang="sr-Latn-CS" sz="1800" smtClean="0">
                <a:solidFill>
                  <a:srgbClr val="FFFF00"/>
                </a:solidFill>
              </a:rPr>
              <a:t>тироксина и тријодтиронина из тироиде</a:t>
            </a:r>
            <a:r>
              <a:rPr lang="sr-Cyrl-CS" sz="1800" smtClean="0">
                <a:solidFill>
                  <a:srgbClr val="FFFF00"/>
                </a:solidFill>
              </a:rPr>
              <a:t>е</a:t>
            </a:r>
            <a:endParaRPr lang="sr-Latn-C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b="1" smtClean="0">
                <a:solidFill>
                  <a:srgbClr val="FFFF00"/>
                </a:solidFill>
              </a:rPr>
              <a:t>ПРОЛАКТИН</a:t>
            </a:r>
            <a:r>
              <a:rPr lang="sr-Latn-CS" sz="1800" smtClean="0">
                <a:solidFill>
                  <a:srgbClr val="FFFF00"/>
                </a:solidFill>
              </a:rPr>
              <a:t/>
            </a:r>
            <a:br>
              <a:rPr lang="sr-Latn-CS" sz="1800" smtClean="0">
                <a:solidFill>
                  <a:srgbClr val="FFFF00"/>
                </a:solidFill>
              </a:rPr>
            </a:br>
            <a:r>
              <a:rPr lang="sr-Latn-CS" sz="1800" smtClean="0"/>
              <a:t>- регулише </a:t>
            </a:r>
            <a:r>
              <a:rPr lang="sr-Latn-CS" sz="1800" smtClean="0">
                <a:solidFill>
                  <a:srgbClr val="FFFF00"/>
                </a:solidFill>
              </a:rPr>
              <a:t>лучење млека</a:t>
            </a:r>
            <a:r>
              <a:rPr lang="en-US" sz="1800" smtClean="0">
                <a:solidFill>
                  <a:srgbClr val="FFFF00"/>
                </a:solidFill>
              </a:rPr>
              <a:t> </a:t>
            </a:r>
            <a:r>
              <a:rPr lang="sr-Cyrl-CS" sz="1800" smtClean="0">
                <a:solidFill>
                  <a:srgbClr val="FFFF00"/>
                </a:solidFill>
              </a:rPr>
              <a:t>упериоду лактације</a:t>
            </a:r>
            <a:endParaRPr lang="sr-Latn-C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b="1" smtClean="0">
                <a:solidFill>
                  <a:srgbClr val="FFFF00"/>
                </a:solidFill>
              </a:rPr>
              <a:t>ОКСИТОЦИН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>
                <a:solidFill>
                  <a:srgbClr val="FFFF00"/>
                </a:solidFill>
              </a:rPr>
              <a:t>Вазоконстрикција (материце, млечних жлезда)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l-SI" sz="1800" smtClean="0"/>
              <a:t>Вазопресин или антидиуретски хормон </a:t>
            </a:r>
            <a:r>
              <a:rPr lang="sr-Latn-CS" sz="1800" smtClean="0">
                <a:solidFill>
                  <a:srgbClr val="FFFF00"/>
                </a:solidFill>
              </a:rPr>
              <a:t>ADH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Регулише </a:t>
            </a:r>
            <a:r>
              <a:rPr lang="sr-Latn-CS" sz="1800" smtClean="0">
                <a:solidFill>
                  <a:srgbClr val="FFFF00"/>
                </a:solidFill>
              </a:rPr>
              <a:t>метаболизам воде </a:t>
            </a:r>
            <a:endParaRPr lang="en-U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Циљна ткива – </a:t>
            </a:r>
            <a:r>
              <a:rPr lang="sr-Latn-CS" sz="1800" smtClean="0">
                <a:solidFill>
                  <a:srgbClr val="FFFF00"/>
                </a:solidFill>
              </a:rPr>
              <a:t>дистални и сабирни бубрежни канали</a:t>
            </a:r>
            <a:r>
              <a:rPr lang="sr-Latn-CS" sz="1800" smtClean="0"/>
              <a:t>, где утиче на реапсорпцију воде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l-SI" sz="1800" smtClean="0"/>
              <a:t>Фоликулостимулирајући фактор </a:t>
            </a:r>
            <a:r>
              <a:rPr lang="sr-Latn-CS" sz="1800" b="1" smtClean="0">
                <a:solidFill>
                  <a:srgbClr val="FFFF00"/>
                </a:solidFill>
              </a:rPr>
              <a:t>FSH </a:t>
            </a:r>
            <a:r>
              <a:rPr lang="sr-Latn-CS" sz="1800" smtClean="0"/>
              <a:t>и</a:t>
            </a:r>
            <a:r>
              <a:rPr lang="sr-Latn-CS" sz="1800" b="1" smtClean="0">
                <a:solidFill>
                  <a:srgbClr val="FFFF00"/>
                </a:solidFill>
              </a:rPr>
              <a:t> </a:t>
            </a:r>
            <a:r>
              <a:rPr lang="sl-SI" sz="1800" smtClean="0"/>
              <a:t>Лутеинизирајући фактор </a:t>
            </a:r>
            <a:r>
              <a:rPr lang="sr-Latn-CS" sz="1800" b="1" smtClean="0">
                <a:solidFill>
                  <a:srgbClr val="FFFF00"/>
                </a:solidFill>
              </a:rPr>
              <a:t>LH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b="1" smtClean="0"/>
              <a:t>-</a:t>
            </a:r>
            <a:r>
              <a:rPr lang="sr-Latn-CS" sz="1800" smtClean="0"/>
              <a:t>регулишу </a:t>
            </a:r>
            <a:r>
              <a:rPr lang="sr-Latn-CS" sz="1800" smtClean="0">
                <a:solidFill>
                  <a:srgbClr val="FFFF00"/>
                </a:solidFill>
              </a:rPr>
              <a:t>лучење полних хормона</a:t>
            </a:r>
            <a:endParaRPr lang="en-US" sz="1800" smtClean="0">
              <a:solidFill>
                <a:srgbClr val="FFFF00"/>
              </a:solidFill>
            </a:endParaRPr>
          </a:p>
        </p:txBody>
      </p:sp>
      <p:pic>
        <p:nvPicPr>
          <p:cNvPr id="38916" name="Picture 6" descr="hipofiza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895600"/>
            <a:ext cx="25908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5013325" y="6040438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6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143000"/>
            <a:ext cx="4343400" cy="4530725"/>
          </a:xfrm>
        </p:spPr>
        <p:txBody>
          <a:bodyPr/>
          <a:lstStyle/>
          <a:p>
            <a:pPr eaLnBrk="1" hangingPunct="1">
              <a:defRPr/>
            </a:pPr>
            <a:endParaRPr lang="sl-SI" sz="2800" smtClean="0"/>
          </a:p>
          <a:p>
            <a:pPr eaLnBrk="1" hangingPunct="1">
              <a:defRPr/>
            </a:pPr>
            <a:endParaRPr lang="sl-SI" smtClean="0"/>
          </a:p>
          <a:p>
            <a:pPr eaLnBrk="1" hangingPunct="1">
              <a:defRPr/>
            </a:pPr>
            <a:r>
              <a:rPr lang="sl-SI" smtClean="0">
                <a:solidFill>
                  <a:srgbClr val="FFFF00"/>
                </a:solidFill>
              </a:rPr>
              <a:t>Тироксин</a:t>
            </a:r>
            <a:r>
              <a:rPr lang="en-US" smtClean="0">
                <a:solidFill>
                  <a:srgbClr val="FFFF00"/>
                </a:solidFill>
              </a:rPr>
              <a:t> </a:t>
            </a:r>
            <a:r>
              <a:rPr lang="sl-SI" smtClean="0"/>
              <a:t>- тетрајодтиронин-</a:t>
            </a:r>
            <a:r>
              <a:rPr lang="sl-SI" smtClean="0">
                <a:solidFill>
                  <a:srgbClr val="FFFF00"/>
                </a:solidFill>
              </a:rPr>
              <a:t>T4</a:t>
            </a:r>
          </a:p>
          <a:p>
            <a:pPr eaLnBrk="1" hangingPunct="1">
              <a:defRPr/>
            </a:pPr>
            <a:endParaRPr lang="sl-SI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sl-SI" smtClean="0">
                <a:solidFill>
                  <a:srgbClr val="FFFF00"/>
                </a:solidFill>
              </a:rPr>
              <a:t>Тријодтиронин - T3</a:t>
            </a:r>
          </a:p>
          <a:p>
            <a:pPr eaLnBrk="1" hangingPunct="1">
              <a:defRPr/>
            </a:pPr>
            <a:endParaRPr lang="sl-SI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sl-SI" smtClean="0">
                <a:solidFill>
                  <a:srgbClr val="FFFF00"/>
                </a:solidFill>
              </a:rPr>
              <a:t>Калцитонин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l-SI" smtClean="0">
              <a:solidFill>
                <a:srgbClr val="FFFF00"/>
              </a:solidFill>
            </a:endParaRPr>
          </a:p>
        </p:txBody>
      </p:sp>
      <p:pic>
        <p:nvPicPr>
          <p:cNvPr id="39939" name="Picture 7" descr="tiroidea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1905000"/>
            <a:ext cx="4572000" cy="3657600"/>
          </a:xfrm>
          <a:noFill/>
        </p:spPr>
      </p:pic>
      <p:sp>
        <p:nvSpPr>
          <p:cNvPr id="39947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1190625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600" b="0" smtClean="0">
                <a:solidFill>
                  <a:schemeClr val="tx1"/>
                </a:solidFill>
              </a:rPr>
              <a:t>ХОРМОНИ ШТИТ</a:t>
            </a:r>
            <a:r>
              <a:rPr lang="sr-Latn-CS" sz="3600" b="0" smtClean="0">
                <a:solidFill>
                  <a:schemeClr val="tx1"/>
                </a:solidFill>
              </a:rPr>
              <a:t>АСТ</a:t>
            </a:r>
            <a:r>
              <a:rPr lang="en-GB" sz="3600" b="0" smtClean="0">
                <a:solidFill>
                  <a:schemeClr val="tx1"/>
                </a:solidFill>
              </a:rPr>
              <a:t>Е ЖЛЕЗДЕ</a:t>
            </a:r>
            <a:r>
              <a:rPr lang="en-GB" sz="3600" smtClean="0">
                <a:solidFill>
                  <a:schemeClr val="tx1"/>
                </a:solidFill>
              </a:rPr>
              <a:t/>
            </a:r>
            <a:br>
              <a:rPr lang="en-GB" sz="3600" smtClean="0">
                <a:solidFill>
                  <a:schemeClr val="tx1"/>
                </a:solidFill>
              </a:rPr>
            </a:br>
            <a:endParaRPr lang="en-GB" sz="36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-76200"/>
            <a:ext cx="7772400" cy="1190625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600" b="0" smtClean="0">
                <a:solidFill>
                  <a:schemeClr val="tx1"/>
                </a:solidFill>
              </a:rPr>
              <a:t>ХОРМОНИ ШТИТ</a:t>
            </a:r>
            <a:r>
              <a:rPr lang="sr-Latn-CS" sz="3600" b="0" smtClean="0">
                <a:solidFill>
                  <a:schemeClr val="tx1"/>
                </a:solidFill>
              </a:rPr>
              <a:t>АСТ</a:t>
            </a:r>
            <a:r>
              <a:rPr lang="en-GB" sz="3600" b="0" smtClean="0">
                <a:solidFill>
                  <a:schemeClr val="tx1"/>
                </a:solidFill>
              </a:rPr>
              <a:t>Е ЖЛЕЗДЕ</a:t>
            </a:r>
            <a:r>
              <a:rPr lang="en-GB" sz="3600" smtClean="0"/>
              <a:t/>
            </a:r>
            <a:br>
              <a:rPr lang="en-GB" sz="3600" smtClean="0"/>
            </a:br>
            <a:endParaRPr lang="en-GB" sz="3600" smtClean="0"/>
          </a:p>
        </p:txBody>
      </p:sp>
      <p:pic>
        <p:nvPicPr>
          <p:cNvPr id="40963" name="Picture 5" descr="tiroide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838200"/>
            <a:ext cx="2286000" cy="155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9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62000"/>
            <a:ext cx="9144000" cy="56911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sr-Cyrl-CS" sz="2400" b="1" smtClean="0">
                <a:solidFill>
                  <a:srgbClr val="FFFF00"/>
                </a:solidFill>
              </a:rPr>
              <a:t>ТИРОКСИН И ТРИЈОДТИРОНИН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24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Деривати </a:t>
            </a:r>
            <a:r>
              <a:rPr lang="sr-Latn-CS" sz="1800" smtClean="0">
                <a:solidFill>
                  <a:srgbClr val="FFFF00"/>
                </a:solidFill>
              </a:rPr>
              <a:t>тирозина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За синтезу </a:t>
            </a:r>
            <a:r>
              <a:rPr lang="sr-Latn-CS" sz="1800" smtClean="0">
                <a:solidFill>
                  <a:srgbClr val="FFFF00"/>
                </a:solidFill>
              </a:rPr>
              <a:t>неопходан Ј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Регулишу се хипоталамусом </a:t>
            </a:r>
            <a:r>
              <a:rPr lang="sr-Latn-CS" sz="1800" smtClean="0">
                <a:solidFill>
                  <a:srgbClr val="FFFF00"/>
                </a:solidFill>
              </a:rPr>
              <a:t>(TRH)</a:t>
            </a:r>
            <a:r>
              <a:rPr lang="sr-Latn-CS" sz="1800" smtClean="0"/>
              <a:t> и хипофизом </a:t>
            </a:r>
            <a:r>
              <a:rPr lang="sr-Latn-CS" sz="1800" smtClean="0">
                <a:solidFill>
                  <a:srgbClr val="FFFF00"/>
                </a:solidFill>
              </a:rPr>
              <a:t>(TSH)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Циљна ткива – </a:t>
            </a:r>
            <a:r>
              <a:rPr lang="sr-Latn-CS" sz="1800" smtClean="0">
                <a:solidFill>
                  <a:srgbClr val="FFFF00"/>
                </a:solidFill>
              </a:rPr>
              <a:t>сва</a:t>
            </a:r>
            <a:r>
              <a:rPr lang="sr-Latn-CS" sz="1800" b="1" smtClean="0">
                <a:solidFill>
                  <a:srgbClr val="FFFF00"/>
                </a:solidFill>
              </a:rPr>
              <a:t> </a:t>
            </a:r>
            <a:r>
              <a:rPr lang="sr-Latn-CS" sz="1800" smtClean="0">
                <a:solidFill>
                  <a:srgbClr val="FFFF00"/>
                </a:solidFill>
              </a:rPr>
              <a:t>ткива организма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>
                <a:solidFill>
                  <a:srgbClr val="FFFF00"/>
                </a:solidFill>
              </a:rPr>
              <a:t>Стимулишу синтезу протеина</a:t>
            </a:r>
            <a:r>
              <a:rPr lang="sr-Latn-CS" sz="1800" smtClean="0"/>
              <a:t> – посебно </a:t>
            </a:r>
            <a:r>
              <a:rPr lang="sr-Latn-CS" sz="1800" smtClean="0">
                <a:solidFill>
                  <a:srgbClr val="FFFF00"/>
                </a:solidFill>
              </a:rPr>
              <a:t>ензима</a:t>
            </a:r>
            <a:r>
              <a:rPr lang="sr-Latn-CS" sz="1800" smtClean="0"/>
              <a:t> који учествују у оксидорадукцијама на нивоу </a:t>
            </a:r>
            <a:r>
              <a:rPr lang="sr-Latn-CS" sz="1800" smtClean="0">
                <a:solidFill>
                  <a:srgbClr val="FFFF00"/>
                </a:solidFill>
              </a:rPr>
              <a:t>респираторног ланца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Регулишу </a:t>
            </a:r>
            <a:r>
              <a:rPr lang="sr-Latn-CS" sz="1800" smtClean="0">
                <a:solidFill>
                  <a:srgbClr val="FFFF00"/>
                </a:solidFill>
              </a:rPr>
              <a:t>енергетски метаболизам ћелије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Циркулацијом се транспортују већим делом </a:t>
            </a:r>
            <a:r>
              <a:rPr lang="sr-Latn-CS" sz="1800" smtClean="0">
                <a:solidFill>
                  <a:srgbClr val="FFFF00"/>
                </a:solidFill>
              </a:rPr>
              <a:t>везани за глобулине крвне плазме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b="1" smtClean="0">
                <a:solidFill>
                  <a:srgbClr val="FFFF00"/>
                </a:solidFill>
              </a:rPr>
              <a:t>КАЛЦИТОНИН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b="1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Протеинске природе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>
                <a:solidFill>
                  <a:srgbClr val="FFFF00"/>
                </a:solidFill>
              </a:rPr>
              <a:t>Регулише калцемију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Лучи се у условима </a:t>
            </a:r>
            <a:r>
              <a:rPr lang="sr-Latn-CS" sz="1800" smtClean="0">
                <a:solidFill>
                  <a:srgbClr val="FFFF00"/>
                </a:solidFill>
              </a:rPr>
              <a:t>хиперкалцемије</a:t>
            </a:r>
            <a:r>
              <a:rPr lang="sr-Latn-CS" sz="1800" smtClean="0"/>
              <a:t>, а делује у правцу њеног снижења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Циљна ткива : </a:t>
            </a:r>
            <a:r>
              <a:rPr lang="sr-Latn-CS" sz="1800" smtClean="0">
                <a:solidFill>
                  <a:srgbClr val="FFFF00"/>
                </a:solidFill>
              </a:rPr>
              <a:t>кости и бубрези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sr-Latn-CS" sz="1800" smtClean="0"/>
              <a:t>У </a:t>
            </a:r>
            <a:r>
              <a:rPr lang="sr-Latn-CS" sz="1800" smtClean="0">
                <a:solidFill>
                  <a:srgbClr val="FFFF00"/>
                </a:solidFill>
              </a:rPr>
              <a:t>костима</a:t>
            </a:r>
            <a:r>
              <a:rPr lang="sr-Latn-CS" sz="1800" smtClean="0"/>
              <a:t> </a:t>
            </a:r>
            <a:r>
              <a:rPr lang="sr-Latn-CS" sz="1800" smtClean="0">
                <a:solidFill>
                  <a:srgbClr val="FFFF00"/>
                </a:solidFill>
              </a:rPr>
              <a:t>спречава мобилизацију C</a:t>
            </a:r>
            <a:r>
              <a:rPr lang="sr-Cyrl-CS" sz="1800" smtClean="0">
                <a:solidFill>
                  <a:srgbClr val="FFFF00"/>
                </a:solidFill>
              </a:rPr>
              <a:t>а</a:t>
            </a:r>
            <a:r>
              <a:rPr lang="sr-Latn-CS" sz="1800" smtClean="0"/>
              <a:t>, у бубрезима </a:t>
            </a:r>
            <a:r>
              <a:rPr lang="sr-Latn-CS" sz="1800" smtClean="0">
                <a:solidFill>
                  <a:srgbClr val="FFFF00"/>
                </a:solidFill>
              </a:rPr>
              <a:t>смањује реапсорпцију Ca</a:t>
            </a:r>
            <a:r>
              <a:rPr lang="en-US" sz="1800" baseline="30000" smtClean="0">
                <a:solidFill>
                  <a:srgbClr val="FFFF00"/>
                </a:solidFill>
              </a:rPr>
              <a:t>+2</a:t>
            </a:r>
            <a:r>
              <a:rPr lang="sr-Latn-CS" sz="1800" smtClean="0">
                <a:solidFill>
                  <a:srgbClr val="FFFF00"/>
                </a:solidFill>
              </a:rPr>
              <a:t> на нивоу тубула</a:t>
            </a:r>
          </a:p>
          <a:p>
            <a:pPr eaLnBrk="1" hangingPunct="1">
              <a:lnSpc>
                <a:spcPct val="80000"/>
              </a:lnSpc>
              <a:defRPr/>
            </a:pPr>
            <a:endParaRPr lang="sr-Latn-CS" sz="180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en-US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609600"/>
            <a:ext cx="8763000" cy="6248400"/>
          </a:xfrm>
        </p:spPr>
        <p:txBody>
          <a:bodyPr/>
          <a:lstStyle/>
          <a:p>
            <a:pPr eaLnBrk="1" hangingPunct="1">
              <a:defRPr/>
            </a:pPr>
            <a:endParaRPr lang="sl-SI" sz="2400" smtClean="0"/>
          </a:p>
          <a:p>
            <a:pPr eaLnBrk="1" hangingPunct="1">
              <a:defRPr/>
            </a:pPr>
            <a:endParaRPr lang="sl-SI" sz="2400" smtClean="0"/>
          </a:p>
          <a:p>
            <a:pPr eaLnBrk="1" hangingPunct="1">
              <a:defRPr/>
            </a:pPr>
            <a:endParaRPr lang="sl-SI" sz="2400" smtClean="0"/>
          </a:p>
          <a:p>
            <a:pPr eaLnBrk="1" hangingPunct="1">
              <a:defRPr/>
            </a:pPr>
            <a:endParaRPr lang="en-US" sz="2800" b="1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en-US" sz="2800" b="1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r>
              <a:rPr lang="sl-SI" sz="2800" b="1" smtClean="0">
                <a:solidFill>
                  <a:srgbClr val="FFFF00"/>
                </a:solidFill>
              </a:rPr>
              <a:t>Паратхормон (PTH)</a:t>
            </a:r>
          </a:p>
          <a:p>
            <a:pPr eaLnBrk="1" hangingPunct="1">
              <a:buFontTx/>
              <a:buChar char="-"/>
              <a:defRPr/>
            </a:pPr>
            <a:r>
              <a:rPr lang="sr-Latn-CS" sz="2400" smtClean="0"/>
              <a:t>Протеинске природе</a:t>
            </a:r>
          </a:p>
          <a:p>
            <a:pPr eaLnBrk="1" hangingPunct="1">
              <a:buFontTx/>
              <a:buChar char="-"/>
              <a:defRPr/>
            </a:pPr>
            <a:r>
              <a:rPr lang="sr-Latn-CS" sz="2400" smtClean="0"/>
              <a:t>Регулише калцемију</a:t>
            </a:r>
          </a:p>
          <a:p>
            <a:pPr eaLnBrk="1" hangingPunct="1">
              <a:buFontTx/>
              <a:buChar char="-"/>
              <a:defRPr/>
            </a:pPr>
            <a:r>
              <a:rPr lang="sr-Latn-CS" sz="2400" smtClean="0"/>
              <a:t>Лучи се у </a:t>
            </a:r>
            <a:r>
              <a:rPr lang="sr-Latn-CS" sz="2400" smtClean="0">
                <a:solidFill>
                  <a:srgbClr val="FFFF00"/>
                </a:solidFill>
              </a:rPr>
              <a:t>хипокалцемији</a:t>
            </a:r>
            <a:r>
              <a:rPr lang="sr-Latn-CS" sz="2400" smtClean="0"/>
              <a:t>, а делује  у правцу њеног повећања</a:t>
            </a:r>
          </a:p>
          <a:p>
            <a:pPr eaLnBrk="1" hangingPunct="1">
              <a:buFontTx/>
              <a:buChar char="-"/>
              <a:defRPr/>
            </a:pPr>
            <a:r>
              <a:rPr lang="sr-Latn-CS" sz="2400" smtClean="0"/>
              <a:t>Циљна тква : </a:t>
            </a:r>
            <a:r>
              <a:rPr lang="sr-Latn-CS" sz="2400" smtClean="0">
                <a:solidFill>
                  <a:srgbClr val="FFFF00"/>
                </a:solidFill>
              </a:rPr>
              <a:t>кости и бибрези</a:t>
            </a:r>
          </a:p>
          <a:p>
            <a:pPr eaLnBrk="1" hangingPunct="1">
              <a:buFontTx/>
              <a:buChar char="-"/>
              <a:defRPr/>
            </a:pPr>
            <a:r>
              <a:rPr lang="sr-Latn-CS" sz="2400" smtClean="0"/>
              <a:t>У костима </a:t>
            </a:r>
            <a:r>
              <a:rPr lang="sr-Latn-CS" sz="2400" smtClean="0">
                <a:solidFill>
                  <a:srgbClr val="FFFF00"/>
                </a:solidFill>
              </a:rPr>
              <a:t>активира остеокласте и повећава мобилизацију Ca из  костију</a:t>
            </a:r>
            <a:r>
              <a:rPr lang="sr-Latn-CS" sz="2400" smtClean="0"/>
              <a:t>, у </a:t>
            </a:r>
            <a:r>
              <a:rPr lang="sr-Latn-CS" sz="2400" smtClean="0">
                <a:solidFill>
                  <a:srgbClr val="FFFF00"/>
                </a:solidFill>
              </a:rPr>
              <a:t>бубрезима  повећава реапсорпцију Ca на нивоу тубула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r-Latn-CS" sz="2400" b="1" smtClean="0">
              <a:solidFill>
                <a:srgbClr val="FFFF00"/>
              </a:solidFill>
            </a:endParaRPr>
          </a:p>
          <a:p>
            <a:pPr eaLnBrk="1" hangingPunct="1">
              <a:defRPr/>
            </a:pPr>
            <a:endParaRPr lang="sl-SI" sz="2800" b="1" smtClean="0">
              <a:solidFill>
                <a:srgbClr val="FFFF00"/>
              </a:solidFill>
            </a:endParaRPr>
          </a:p>
        </p:txBody>
      </p:sp>
      <p:pic>
        <p:nvPicPr>
          <p:cNvPr id="41987" name="Picture 7" descr="paratiroidne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546225"/>
            <a:ext cx="4343400" cy="2682875"/>
          </a:xfrm>
          <a:noFill/>
        </p:spPr>
      </p:pic>
      <p:sp>
        <p:nvSpPr>
          <p:cNvPr id="43019" name="Rectangle 11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96850"/>
            <a:ext cx="7772400" cy="1190625"/>
          </a:xfrm>
        </p:spPr>
        <p:txBody>
          <a:bodyPr anchor="b">
            <a:spAutoFit/>
          </a:bodyPr>
          <a:lstStyle/>
          <a:p>
            <a:pPr eaLnBrk="1" hangingPunct="1">
              <a:defRPr/>
            </a:pPr>
            <a:r>
              <a:rPr lang="en-GB" sz="3600" b="0" smtClean="0">
                <a:solidFill>
                  <a:schemeClr val="tx1"/>
                </a:solidFill>
              </a:rPr>
              <a:t>ХОРМОН ПАРАТИРЕОИДН</a:t>
            </a:r>
            <a:r>
              <a:rPr lang="sr-Cyrl-CS" sz="3600" b="0" smtClean="0">
                <a:solidFill>
                  <a:schemeClr val="tx1"/>
                </a:solidFill>
              </a:rPr>
              <a:t>ИХ</a:t>
            </a:r>
            <a:r>
              <a:rPr lang="sr-Latn-CS" sz="3600" b="0" smtClean="0">
                <a:solidFill>
                  <a:schemeClr val="tx1"/>
                </a:solidFill>
              </a:rPr>
              <a:t> </a:t>
            </a:r>
            <a:r>
              <a:rPr lang="en-GB" sz="3600" b="0" smtClean="0">
                <a:solidFill>
                  <a:schemeClr val="tx1"/>
                </a:solidFill>
              </a:rPr>
              <a:t>ЖЛЕЗД</a:t>
            </a:r>
            <a:r>
              <a:rPr lang="sr-Cyrl-CS" sz="3600" b="0" smtClean="0">
                <a:solidFill>
                  <a:schemeClr val="tx1"/>
                </a:solidFill>
              </a:rPr>
              <a:t>А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152400"/>
            <a:ext cx="8610600" cy="5902325"/>
          </a:xfrm>
        </p:spPr>
        <p:txBody>
          <a:bodyPr/>
          <a:lstStyle/>
          <a:p>
            <a:pPr eaLnBrk="1" hangingPunct="1">
              <a:defRPr/>
            </a:pPr>
            <a:r>
              <a:rPr lang="sl-SI" smtClean="0"/>
              <a:t>Да би људски организам могао да функционише, неопходно је да постоји комуникација између ћелија. У остваривању те комуникације неопходно је деловање </a:t>
            </a:r>
            <a:r>
              <a:rPr lang="sl-SI" smtClean="0">
                <a:solidFill>
                  <a:srgbClr val="FFFF00"/>
                </a:solidFill>
              </a:rPr>
              <a:t>4 основна система: нервни, ендокрини, паракрини и аутокрини, и имун</a:t>
            </a:r>
            <a:r>
              <a:rPr lang="sr-Cyrl-CS" smtClean="0">
                <a:solidFill>
                  <a:srgbClr val="FFFF00"/>
                </a:solidFill>
              </a:rPr>
              <a:t>ск</a:t>
            </a:r>
            <a:r>
              <a:rPr lang="sl-SI" smtClean="0">
                <a:solidFill>
                  <a:srgbClr val="FFFF00"/>
                </a:solidFill>
              </a:rPr>
              <a:t>и.</a:t>
            </a:r>
          </a:p>
        </p:txBody>
      </p:sp>
      <p:pic>
        <p:nvPicPr>
          <p:cNvPr id="6147" name="Picture 6" descr="The weight of leptin in immun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276600"/>
            <a:ext cx="5181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0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228600" y="838200"/>
            <a:ext cx="8915400" cy="4530725"/>
          </a:xfrm>
        </p:spPr>
        <p:txBody>
          <a:bodyPr/>
          <a:lstStyle/>
          <a:p>
            <a:pPr eaLnBrk="1" hangingPunct="1">
              <a:defRPr/>
            </a:pPr>
            <a:endParaRPr lang="sl-SI" sz="2800" smtClean="0"/>
          </a:p>
          <a:p>
            <a:pPr eaLnBrk="1" hangingPunct="1">
              <a:defRPr/>
            </a:pPr>
            <a:endParaRPr lang="sl-SI" sz="2800" smtClean="0"/>
          </a:p>
          <a:p>
            <a:pPr eaLnBrk="1" hangingPunct="1">
              <a:defRPr/>
            </a:pPr>
            <a:r>
              <a:rPr lang="sl-SI" sz="2800" smtClean="0">
                <a:solidFill>
                  <a:srgbClr val="FFFF00"/>
                </a:solidFill>
              </a:rPr>
              <a:t>Инсулин</a:t>
            </a:r>
            <a:r>
              <a:rPr lang="sl-SI" sz="2800" smtClean="0"/>
              <a:t> (</a:t>
            </a:r>
            <a:r>
              <a:rPr lang="sl-SI" sz="2800" smtClean="0">
                <a:latin typeface="Symbol" pitchFamily="18" charset="2"/>
              </a:rPr>
              <a:t>b </a:t>
            </a:r>
            <a:r>
              <a:rPr lang="sl-SI" sz="2800" smtClean="0"/>
              <a:t>ћелије ендокриног панкреаса)</a:t>
            </a:r>
          </a:p>
          <a:p>
            <a:pPr eaLnBrk="1" hangingPunct="1">
              <a:defRPr/>
            </a:pPr>
            <a:r>
              <a:rPr lang="sl-SI" sz="2800" smtClean="0">
                <a:solidFill>
                  <a:srgbClr val="FFFF00"/>
                </a:solidFill>
              </a:rPr>
              <a:t>Глукагон</a:t>
            </a:r>
            <a:r>
              <a:rPr lang="sl-SI" sz="2800" smtClean="0"/>
              <a:t> (</a:t>
            </a:r>
            <a:r>
              <a:rPr lang="sl-SI" sz="2800" smtClean="0">
                <a:latin typeface="Symbol" pitchFamily="18" charset="2"/>
              </a:rPr>
              <a:t>a </a:t>
            </a:r>
            <a:r>
              <a:rPr lang="sl-SI" sz="2800" smtClean="0"/>
              <a:t>ћелије ендокриног панкреаса)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l-SI" sz="1800" smtClean="0"/>
          </a:p>
          <a:p>
            <a:pPr eaLnBrk="1" hangingPunct="1">
              <a:defRPr/>
            </a:pPr>
            <a:r>
              <a:rPr lang="sl-SI" sz="2800" smtClean="0"/>
              <a:t>Антагонистички ефекат:</a:t>
            </a:r>
          </a:p>
          <a:p>
            <a:pPr eaLnBrk="1" hangingPunct="1">
              <a:defRPr/>
            </a:pPr>
            <a:r>
              <a:rPr lang="sl-SI" sz="2800" smtClean="0">
                <a:solidFill>
                  <a:srgbClr val="FFFF00"/>
                </a:solidFill>
              </a:rPr>
              <a:t>Инсулин смањује</a:t>
            </a:r>
            <a:r>
              <a:rPr lang="sl-SI" sz="2800" smtClean="0"/>
              <a:t>, </a:t>
            </a:r>
            <a:r>
              <a:rPr lang="sl-SI" sz="2800" smtClean="0">
                <a:solidFill>
                  <a:srgbClr val="FFFF00"/>
                </a:solidFill>
              </a:rPr>
              <a:t>а глукагон повећава</a:t>
            </a:r>
            <a:r>
              <a:rPr lang="sl-SI" sz="2800" smtClean="0"/>
              <a:t> </a:t>
            </a:r>
            <a:r>
              <a:rPr lang="sr-Cyrl-CS" sz="2800" smtClean="0"/>
              <a:t>концентрацију</a:t>
            </a:r>
            <a:r>
              <a:rPr lang="sl-SI" sz="2800" smtClean="0"/>
              <a:t> глукозе у крви.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sl-SI" sz="2800" smtClean="0"/>
          </a:p>
        </p:txBody>
      </p:sp>
      <p:pic>
        <p:nvPicPr>
          <p:cNvPr id="43011" name="Picture 7" descr="pankreas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62600" y="4343400"/>
            <a:ext cx="3581400" cy="2514600"/>
          </a:xfrm>
          <a:noFill/>
        </p:spPr>
      </p:pic>
      <p:sp>
        <p:nvSpPr>
          <p:cNvPr id="46091" name="Rectangle 11"/>
          <p:cNvSpPr>
            <a:spLocks noChangeArrowheads="1"/>
          </p:cNvSpPr>
          <p:nvPr/>
        </p:nvSpPr>
        <p:spPr bwMode="auto">
          <a:xfrm>
            <a:off x="1828800" y="152400"/>
            <a:ext cx="61722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r>
              <a:rPr lang="en-GB" sz="3600" b="1">
                <a:solidFill>
                  <a:srgbClr val="FFFF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ПАНКРЕАСА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en-GB" sz="3600"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36" name="Rectangle 1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-149225"/>
            <a:ext cx="8229600" cy="1139825"/>
          </a:xfrm>
        </p:spPr>
        <p:txBody>
          <a:bodyPr anchorCtr="1"/>
          <a:lstStyle/>
          <a:p>
            <a:pPr eaLnBrk="1" hangingPunct="1">
              <a:defRPr/>
            </a:pPr>
            <a:r>
              <a:rPr lang="sl-SI" sz="4000" smtClean="0">
                <a:solidFill>
                  <a:schemeClr val="tx1"/>
                </a:solidFill>
              </a:rPr>
              <a:t>Хормони полних жлезда</a:t>
            </a:r>
          </a:p>
        </p:txBody>
      </p:sp>
      <p:pic>
        <p:nvPicPr>
          <p:cNvPr id="44035" name="Picture 7" descr="jajnici"/>
          <p:cNvPicPr>
            <a:picLocks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686175"/>
            <a:ext cx="4876800" cy="2689225"/>
          </a:xfrm>
          <a:noFill/>
        </p:spPr>
      </p:pic>
      <p:pic>
        <p:nvPicPr>
          <p:cNvPr id="44036" name="Picture 11" descr="testisi"/>
          <p:cNvPicPr>
            <a:picLocks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29200" y="3657600"/>
            <a:ext cx="2444750" cy="2743200"/>
          </a:xfrm>
          <a:noFill/>
        </p:spPr>
      </p:pic>
      <p:sp>
        <p:nvSpPr>
          <p:cNvPr id="44037" name="Text Box 14"/>
          <p:cNvSpPr txBox="1">
            <a:spLocks noChangeArrowheads="1"/>
          </p:cNvSpPr>
          <p:nvPr/>
        </p:nvSpPr>
        <p:spPr bwMode="auto">
          <a:xfrm>
            <a:off x="228600" y="1323975"/>
            <a:ext cx="9601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800"/>
              <a:t>Луче се под дејством </a:t>
            </a:r>
            <a:r>
              <a:rPr lang="sr-Latn-CS" sz="2800">
                <a:solidFill>
                  <a:srgbClr val="FFFF00"/>
                </a:solidFill>
              </a:rPr>
              <a:t>FSH </a:t>
            </a:r>
            <a:r>
              <a:rPr lang="sr-Cyrl-CS" sz="2800">
                <a:solidFill>
                  <a:srgbClr val="FFFF00"/>
                </a:solidFill>
              </a:rPr>
              <a:t>и </a:t>
            </a:r>
            <a:r>
              <a:rPr lang="sr-Latn-CS" sz="2800">
                <a:solidFill>
                  <a:srgbClr val="FFFF00"/>
                </a:solidFill>
              </a:rPr>
              <a:t>LH</a:t>
            </a:r>
            <a:r>
              <a:rPr lang="sr-Latn-CS" sz="2800"/>
              <a:t> </a:t>
            </a:r>
            <a:r>
              <a:rPr lang="sr-Cyrl-CS" sz="2800"/>
              <a:t>из аденохипофизе</a:t>
            </a:r>
            <a:endParaRPr lang="sr-Latn-CS" sz="2800"/>
          </a:p>
          <a:p>
            <a:endParaRPr lang="sr-Latn-CS" sz="2800"/>
          </a:p>
          <a:p>
            <a:r>
              <a:rPr lang="sr-Cyrl-CS" sz="2800">
                <a:solidFill>
                  <a:srgbClr val="FFFF00"/>
                </a:solidFill>
              </a:rPr>
              <a:t>Лејдигове ћелије тестиса луче тестостерон</a:t>
            </a:r>
          </a:p>
          <a:p>
            <a:r>
              <a:rPr lang="sr-Cyrl-CS" sz="2800">
                <a:solidFill>
                  <a:srgbClr val="FFFF00"/>
                </a:solidFill>
              </a:rPr>
              <a:t>Оваријум (јајници) луче естроген и прогестерон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5"/>
          <p:cNvSpPr txBox="1">
            <a:spLocks noChangeArrowheads="1"/>
          </p:cNvSpPr>
          <p:nvPr/>
        </p:nvSpPr>
        <p:spPr bwMode="auto">
          <a:xfrm>
            <a:off x="228600" y="0"/>
            <a:ext cx="87757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800"/>
              <a:t>Синтеза и функција хормона надбубрежних жлезда</a:t>
            </a:r>
          </a:p>
        </p:txBody>
      </p:sp>
      <p:sp>
        <p:nvSpPr>
          <p:cNvPr id="56326" name="Rectangle 6"/>
          <p:cNvSpPr>
            <a:spLocks noChangeArrowheads="1"/>
          </p:cNvSpPr>
          <p:nvPr/>
        </p:nvSpPr>
        <p:spPr bwMode="auto">
          <a:xfrm>
            <a:off x="152400" y="685800"/>
            <a:ext cx="8915400" cy="648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Надбубрежне жлезде су ендокрине жлезде и састоје се од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сржи и коре </a:t>
            </a:r>
          </a:p>
          <a:p>
            <a:pPr>
              <a:defRPr/>
            </a:pP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</a:t>
            </a:r>
            <a:r>
              <a:rPr lang="en-GB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сржи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надбубрежне жлезде</a:t>
            </a:r>
            <a:r>
              <a:rPr lang="en-GB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су 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катехоламини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(деривати тирозина)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endParaRPr lang="sr-Latn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допамин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норадреналин 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en-GB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адреналин</a:t>
            </a:r>
            <a:endParaRPr lang="en-GB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 b="1">
                <a:effectLst>
                  <a:outerShdw blurRad="38100" dist="38100" dir="2700000" algn="tl">
                    <a:srgbClr val="000000"/>
                  </a:outerShdw>
                </a:effectLst>
              </a:rPr>
              <a:t> </a:t>
            </a:r>
            <a:endParaRPr lang="en-GB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Хормони коре надбубрежне жлезде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су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стероиди</a:t>
            </a:r>
            <a:r>
              <a:rPr lang="en-GB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: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(деривати </a:t>
            </a:r>
          </a:p>
          <a:p>
            <a:pPr>
              <a:defRPr/>
            </a:pP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Холестерола)</a:t>
            </a:r>
            <a:endParaRPr lang="en-GB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endParaRPr lang="en-GB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de-DE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Глукокортикостероиди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(кортизол)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de-DE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Минералокортикостероиди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(алдостерон)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Char char="•"/>
              <a:defRPr/>
            </a:pPr>
            <a:r>
              <a:rPr lang="de-DE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Андрогени</a:t>
            </a:r>
            <a:r>
              <a:rPr lang="sr-Latn-CS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(тестостерон, естроген, прогестерон)</a:t>
            </a:r>
            <a:r>
              <a:rPr lang="de-DE" sz="2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en-GB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buFontTx/>
              <a:buChar char="•"/>
              <a:defRPr/>
            </a:pPr>
            <a:endParaRPr lang="en-GB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5060" name="Picture 7" descr="nadbubrez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1981200"/>
            <a:ext cx="3352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4"/>
          <p:cNvSpPr txBox="1">
            <a:spLocks noChangeArrowheads="1"/>
          </p:cNvSpPr>
          <p:nvPr/>
        </p:nvSpPr>
        <p:spPr bwMode="auto">
          <a:xfrm>
            <a:off x="152400" y="0"/>
            <a:ext cx="8850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/>
              <a:t>Синтеза хормона сржи надбубрежних жлезда</a:t>
            </a:r>
          </a:p>
        </p:txBody>
      </p:sp>
      <p:pic>
        <p:nvPicPr>
          <p:cNvPr id="120837" name="Picture 5" descr="adrenalin_synth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609600"/>
            <a:ext cx="32004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4" name="Text Box 6"/>
          <p:cNvSpPr txBox="1">
            <a:spLocks noChangeArrowheads="1"/>
          </p:cNvSpPr>
          <p:nvPr/>
        </p:nvSpPr>
        <p:spPr bwMode="auto">
          <a:xfrm>
            <a:off x="76200" y="685800"/>
            <a:ext cx="59436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sr-Cyrl-CS" sz="2300"/>
              <a:t>Тирозин настаје из есенцијалне АК </a:t>
            </a:r>
          </a:p>
          <a:p>
            <a:r>
              <a:rPr lang="sr-Cyrl-CS" sz="2300"/>
              <a:t>Фенилаланина или се уноси исхраном</a:t>
            </a:r>
          </a:p>
          <a:p>
            <a:endParaRPr lang="sr-Cyrl-CS" sz="2300"/>
          </a:p>
          <a:p>
            <a:pPr>
              <a:buFontTx/>
              <a:buChar char="•"/>
            </a:pPr>
            <a:r>
              <a:rPr lang="sr-Cyrl-CS" sz="2300">
                <a:solidFill>
                  <a:srgbClr val="FFFF00"/>
                </a:solidFill>
              </a:rPr>
              <a:t>Тирозин хидроксилаза</a:t>
            </a:r>
            <a:r>
              <a:rPr lang="sr-Cyrl-CS" sz="2300"/>
              <a:t> преводи </a:t>
            </a:r>
            <a:r>
              <a:rPr lang="sr-Cyrl-CS" sz="2300">
                <a:solidFill>
                  <a:srgbClr val="FFFF00"/>
                </a:solidFill>
              </a:rPr>
              <a:t>тирозин</a:t>
            </a:r>
          </a:p>
          <a:p>
            <a:r>
              <a:rPr lang="sr-Cyrl-CS" sz="2300"/>
              <a:t>у дихидроксифенилаланин </a:t>
            </a:r>
            <a:r>
              <a:rPr lang="sr-Cyrl-CS" sz="2300" b="1" u="sng">
                <a:solidFill>
                  <a:srgbClr val="FFFF00"/>
                </a:solidFill>
              </a:rPr>
              <a:t>(</a:t>
            </a:r>
            <a:r>
              <a:rPr lang="sr-Latn-CS" sz="2300" b="1" u="sng">
                <a:solidFill>
                  <a:srgbClr val="FFFF00"/>
                </a:solidFill>
              </a:rPr>
              <a:t>DOPA</a:t>
            </a:r>
            <a:r>
              <a:rPr lang="sr-Cyrl-CS" sz="2300" b="1" u="sng">
                <a:solidFill>
                  <a:srgbClr val="FFFF00"/>
                </a:solidFill>
              </a:rPr>
              <a:t>)</a:t>
            </a:r>
          </a:p>
          <a:p>
            <a:endParaRPr lang="sr-Cyrl-CS" sz="2300" b="1" u="sng">
              <a:solidFill>
                <a:srgbClr val="FFFF00"/>
              </a:solidFill>
            </a:endParaRPr>
          </a:p>
          <a:p>
            <a:pPr>
              <a:buFontTx/>
              <a:buChar char="•"/>
            </a:pPr>
            <a:r>
              <a:rPr lang="sr-Latn-CS" sz="2300">
                <a:solidFill>
                  <a:srgbClr val="FFFF00"/>
                </a:solidFill>
              </a:rPr>
              <a:t>DOPA</a:t>
            </a:r>
            <a:r>
              <a:rPr lang="sr-Cyrl-CS" sz="2300">
                <a:solidFill>
                  <a:srgbClr val="FFFF00"/>
                </a:solidFill>
              </a:rPr>
              <a:t> декарбоксилаза </a:t>
            </a:r>
            <a:r>
              <a:rPr lang="sr-Cyrl-CS" sz="2300"/>
              <a:t>декарбоксилише</a:t>
            </a:r>
          </a:p>
          <a:p>
            <a:r>
              <a:rPr lang="sr-Latn-CS" sz="2300"/>
              <a:t>DOPU</a:t>
            </a:r>
            <a:r>
              <a:rPr lang="sr-Cyrl-CS" sz="2300"/>
              <a:t> у </a:t>
            </a:r>
            <a:r>
              <a:rPr lang="sr-Cyrl-CS" sz="2300" b="1" u="sng">
                <a:solidFill>
                  <a:srgbClr val="FFFF00"/>
                </a:solidFill>
              </a:rPr>
              <a:t>допамин</a:t>
            </a:r>
          </a:p>
          <a:p>
            <a:endParaRPr lang="sr-Cyrl-CS" sz="2300" b="1" u="sng">
              <a:solidFill>
                <a:srgbClr val="FFFF00"/>
              </a:solidFill>
            </a:endParaRPr>
          </a:p>
          <a:p>
            <a:pPr>
              <a:buFontTx/>
              <a:buChar char="•"/>
            </a:pPr>
            <a:r>
              <a:rPr lang="sr-Cyrl-CS" sz="2300">
                <a:solidFill>
                  <a:srgbClr val="FFFF00"/>
                </a:solidFill>
              </a:rPr>
              <a:t>Допамин хидроксилаза </a:t>
            </a:r>
            <a:r>
              <a:rPr lang="sr-Cyrl-CS" sz="2300"/>
              <a:t>преводи допамин</a:t>
            </a:r>
          </a:p>
          <a:p>
            <a:r>
              <a:rPr lang="sr-Cyrl-CS" sz="2300"/>
              <a:t>у </a:t>
            </a:r>
            <a:r>
              <a:rPr lang="sr-Cyrl-CS" sz="2300" b="1" u="sng">
                <a:solidFill>
                  <a:srgbClr val="FFFF00"/>
                </a:solidFill>
              </a:rPr>
              <a:t>норадреналин</a:t>
            </a:r>
          </a:p>
          <a:p>
            <a:endParaRPr lang="sr-Cyrl-CS" sz="2300" b="1" u="sng">
              <a:solidFill>
                <a:srgbClr val="FFFF00"/>
              </a:solidFill>
            </a:endParaRPr>
          </a:p>
          <a:p>
            <a:pPr>
              <a:buFontTx/>
              <a:buChar char="•"/>
            </a:pPr>
            <a:r>
              <a:rPr lang="sr-Cyrl-CS" sz="2300">
                <a:solidFill>
                  <a:srgbClr val="FFFF00"/>
                </a:solidFill>
              </a:rPr>
              <a:t>Метил трансфераза </a:t>
            </a:r>
            <a:r>
              <a:rPr lang="sr-Cyrl-CS" sz="2300"/>
              <a:t>врши метилацију</a:t>
            </a:r>
          </a:p>
          <a:p>
            <a:r>
              <a:rPr lang="sr-Cyrl-CS" sz="2300"/>
              <a:t>норадреналина у </a:t>
            </a:r>
            <a:r>
              <a:rPr lang="sr-Cyrl-CS" sz="2300" b="1">
                <a:solidFill>
                  <a:srgbClr val="FFFF00"/>
                </a:solidFill>
              </a:rPr>
              <a:t>адреналин</a:t>
            </a:r>
            <a:r>
              <a:rPr lang="sr-Cyrl-CS" sz="2300"/>
              <a:t> помоћу </a:t>
            </a:r>
            <a:r>
              <a:rPr lang="en-US" sz="2300"/>
              <a:t>S</a:t>
            </a:r>
            <a:r>
              <a:rPr lang="sr-Cyrl-CS" sz="2300"/>
              <a:t>АМ-а</a:t>
            </a:r>
            <a:endParaRPr lang="sr-Cyrl-CS" sz="23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08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381000" y="0"/>
            <a:ext cx="8385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800"/>
              <a:t>     </a:t>
            </a:r>
            <a:r>
              <a:rPr lang="sr-Cyrl-CS" sz="2800"/>
              <a:t>Функција хормона сржи надбубрежних жлезда</a:t>
            </a:r>
            <a:endParaRPr lang="en-US" sz="2800"/>
          </a:p>
        </p:txBody>
      </p:sp>
      <p:sp>
        <p:nvSpPr>
          <p:cNvPr id="47107" name="Text Box 5"/>
          <p:cNvSpPr txBox="1">
            <a:spLocks noChangeArrowheads="1"/>
          </p:cNvSpPr>
          <p:nvPr/>
        </p:nvSpPr>
        <p:spPr bwMode="auto">
          <a:xfrm>
            <a:off x="212725" y="619125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400"/>
          </a:p>
        </p:txBody>
      </p:sp>
      <p:pic>
        <p:nvPicPr>
          <p:cNvPr id="47108" name="Picture 6" descr="9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5025" y="4405313"/>
            <a:ext cx="3228975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7" name="Text Box 7"/>
          <p:cNvSpPr txBox="1">
            <a:spLocks noChangeArrowheads="1"/>
          </p:cNvSpPr>
          <p:nvPr/>
        </p:nvSpPr>
        <p:spPr bwMode="auto">
          <a:xfrm>
            <a:off x="-76200" y="523875"/>
            <a:ext cx="9525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sr-Cyrl-CS" sz="2400">
                <a:solidFill>
                  <a:srgbClr val="FFFF00"/>
                </a:solidFill>
              </a:rPr>
              <a:t>Адреналин</a:t>
            </a:r>
            <a:r>
              <a:rPr lang="sr-Cyrl-CS" sz="3600"/>
              <a:t> </a:t>
            </a:r>
            <a:r>
              <a:rPr lang="sr-Cyrl-CS" sz="2400"/>
              <a:t>је хормон стреса који се складишти у </a:t>
            </a:r>
            <a:r>
              <a:rPr lang="sr-Cyrl-CS" sz="2400">
                <a:solidFill>
                  <a:srgbClr val="FFFF00"/>
                </a:solidFill>
              </a:rPr>
              <a:t>везикулама сржи надбубрежних жлезда</a:t>
            </a:r>
            <a:r>
              <a:rPr lang="sr-Cyrl-CS" sz="2400"/>
              <a:t> и ослобађа се путем егзоцитозе</a:t>
            </a:r>
            <a:endParaRPr lang="sr-Cyrl-CS" sz="2400">
              <a:solidFill>
                <a:srgbClr val="FFFF00"/>
              </a:solidFill>
            </a:endParaRPr>
          </a:p>
          <a:p>
            <a:pPr>
              <a:defRPr/>
            </a:pPr>
            <a:endParaRPr lang="sr-Cyrl-CS" sz="2400">
              <a:solidFill>
                <a:srgbClr val="FFFF00"/>
              </a:solidFill>
            </a:endParaRP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Делује преко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a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адренергичних рецептора у мембранама ћелија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рецептори активирају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протеине и синтезу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cAMP)</a:t>
            </a:r>
          </a:p>
          <a:p>
            <a:pPr>
              <a:defRPr/>
            </a:pP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Регулише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гликемију (лучи се у условима ХИПОГЛИКЕМИЈЕ)</a:t>
            </a:r>
          </a:p>
          <a:p>
            <a:pPr>
              <a:defRPr/>
            </a:pPr>
            <a:endParaRPr lang="sr-Cyrl-C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Циљна ткива :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јетра, мишићи, масно ткиво 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sr-Latn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pitchFamily="18" charset="2"/>
              </a:rPr>
              <a:t>b1)</a:t>
            </a:r>
            <a:endParaRPr lang="sr-Latn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Јетра и мишићи: активација гликогенолизе, </a:t>
            </a: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инхибиција гликогенезе</a:t>
            </a: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Масно ткиво: активација липолизе, </a:t>
            </a:r>
          </a:p>
          <a:p>
            <a:pPr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инхибиција липогенезе</a:t>
            </a:r>
          </a:p>
          <a:p>
            <a:pPr>
              <a:defRPr/>
            </a:pPr>
            <a:endParaRPr lang="sr-Cyrl-C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533400" y="0"/>
            <a:ext cx="83851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2800"/>
              <a:t>     </a:t>
            </a:r>
            <a:r>
              <a:rPr lang="sr-Cyrl-CS" sz="2800"/>
              <a:t>Функција хормона сржи надбубрежних жлезда</a:t>
            </a:r>
          </a:p>
        </p:txBody>
      </p:sp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76200" y="711200"/>
            <a:ext cx="90678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600">
                <a:solidFill>
                  <a:srgbClr val="FFFF00"/>
                </a:solidFill>
              </a:rPr>
              <a:t>Адреналин</a:t>
            </a:r>
            <a:r>
              <a:rPr lang="sr-Cyrl-CS" sz="2600"/>
              <a:t> у условима </a:t>
            </a:r>
            <a:r>
              <a:rPr lang="sr-Cyrl-CS" sz="2600">
                <a:solidFill>
                  <a:srgbClr val="FFFF00"/>
                </a:solidFill>
              </a:rPr>
              <a:t>стреса</a:t>
            </a:r>
            <a:r>
              <a:rPr lang="sr-Cyrl-CS" sz="2600"/>
              <a:t> проузрокује промене:</a:t>
            </a:r>
          </a:p>
          <a:p>
            <a:endParaRPr lang="sr-Cyrl-CS" sz="2600"/>
          </a:p>
          <a:p>
            <a:pPr>
              <a:buFontTx/>
              <a:buChar char="•"/>
            </a:pPr>
            <a:r>
              <a:rPr lang="sr-Cyrl-CS" sz="2600">
                <a:solidFill>
                  <a:srgbClr val="FFFF00"/>
                </a:solidFill>
              </a:rPr>
              <a:t>Повећава</a:t>
            </a:r>
            <a:r>
              <a:rPr lang="sr-Cyrl-CS" sz="2600"/>
              <a:t> снагу </a:t>
            </a:r>
            <a:r>
              <a:rPr lang="sr-Cyrl-CS" sz="2600">
                <a:solidFill>
                  <a:srgbClr val="FFFF00"/>
                </a:solidFill>
              </a:rPr>
              <a:t>срчане контракције </a:t>
            </a:r>
            <a:r>
              <a:rPr lang="sr-Latn-CS" sz="2600">
                <a:solidFill>
                  <a:srgbClr val="FFFF00"/>
                </a:solidFill>
              </a:rPr>
              <a:t>(</a:t>
            </a:r>
            <a:r>
              <a:rPr lang="sr-Latn-CS" sz="2600">
                <a:solidFill>
                  <a:srgbClr val="FFFF00"/>
                </a:solidFill>
                <a:latin typeface="Symbol" pitchFamily="18" charset="2"/>
              </a:rPr>
              <a:t>b1)</a:t>
            </a:r>
          </a:p>
          <a:p>
            <a:pPr>
              <a:buFontTx/>
              <a:buChar char="•"/>
            </a:pPr>
            <a:endParaRPr lang="sr-Latn-CS" sz="2600">
              <a:solidFill>
                <a:srgbClr val="FFFF00"/>
              </a:solidFill>
              <a:latin typeface="Symbol" pitchFamily="18" charset="2"/>
            </a:endParaRPr>
          </a:p>
          <a:p>
            <a:pPr>
              <a:buFontTx/>
              <a:buChar char="•"/>
            </a:pPr>
            <a:r>
              <a:rPr lang="sr-Cyrl-CS" sz="2600"/>
              <a:t>Пораст </a:t>
            </a:r>
            <a:r>
              <a:rPr lang="sr-Cyrl-CS" sz="2600">
                <a:solidFill>
                  <a:srgbClr val="FFFF00"/>
                </a:solidFill>
              </a:rPr>
              <a:t>фреквенције рада срца </a:t>
            </a:r>
            <a:r>
              <a:rPr lang="sr-Latn-CS" sz="2600">
                <a:solidFill>
                  <a:srgbClr val="FFFF00"/>
                </a:solidFill>
              </a:rPr>
              <a:t>(</a:t>
            </a:r>
            <a:r>
              <a:rPr lang="sr-Latn-CS" sz="2600">
                <a:solidFill>
                  <a:srgbClr val="FFFF00"/>
                </a:solidFill>
                <a:latin typeface="Symbol" pitchFamily="18" charset="2"/>
              </a:rPr>
              <a:t>b1)</a:t>
            </a:r>
          </a:p>
          <a:p>
            <a:pPr>
              <a:buFontTx/>
              <a:buChar char="•"/>
            </a:pPr>
            <a:endParaRPr lang="sr-Latn-CS" sz="2600">
              <a:solidFill>
                <a:srgbClr val="FFFF00"/>
              </a:solidFill>
              <a:latin typeface="Symbol" pitchFamily="18" charset="2"/>
            </a:endParaRPr>
          </a:p>
          <a:p>
            <a:pPr>
              <a:buFontTx/>
              <a:buChar char="•"/>
            </a:pPr>
            <a:r>
              <a:rPr lang="sr-Cyrl-CS" sz="2600">
                <a:solidFill>
                  <a:srgbClr val="FFFF00"/>
                </a:solidFill>
              </a:rPr>
              <a:t>Вазоконстрикцију</a:t>
            </a:r>
            <a:r>
              <a:rPr lang="sr-Cyrl-CS" sz="2600"/>
              <a:t> крвних судова </a:t>
            </a:r>
            <a:r>
              <a:rPr lang="sr-Cyrl-CS" sz="2600">
                <a:solidFill>
                  <a:srgbClr val="FFFF00"/>
                </a:solidFill>
              </a:rPr>
              <a:t>периферних ткива </a:t>
            </a:r>
            <a:r>
              <a:rPr lang="sr-Latn-CS" sz="2600">
                <a:solidFill>
                  <a:srgbClr val="FFFF00"/>
                </a:solidFill>
              </a:rPr>
              <a:t>(</a:t>
            </a:r>
            <a:r>
              <a:rPr lang="sr-Latn-CS" sz="2600">
                <a:solidFill>
                  <a:srgbClr val="FFFF00"/>
                </a:solidFill>
                <a:latin typeface="Symbol" pitchFamily="18" charset="2"/>
              </a:rPr>
              <a:t>a1)</a:t>
            </a:r>
          </a:p>
          <a:p>
            <a:pPr>
              <a:buFontTx/>
              <a:buChar char="•"/>
            </a:pPr>
            <a:endParaRPr lang="sr-Latn-CS" sz="2600">
              <a:solidFill>
                <a:srgbClr val="FFFF00"/>
              </a:solidFill>
              <a:latin typeface="Symbol" pitchFamily="18" charset="2"/>
            </a:endParaRPr>
          </a:p>
          <a:p>
            <a:pPr>
              <a:buFontTx/>
              <a:buChar char="•"/>
            </a:pPr>
            <a:r>
              <a:rPr lang="sr-Cyrl-CS" sz="2600">
                <a:solidFill>
                  <a:srgbClr val="FFFF00"/>
                </a:solidFill>
              </a:rPr>
              <a:t>Вазодилатацију</a:t>
            </a:r>
            <a:r>
              <a:rPr lang="sr-Cyrl-CS" sz="2600"/>
              <a:t> крвних судова </a:t>
            </a:r>
            <a:r>
              <a:rPr lang="sr-Cyrl-CS" sz="2600">
                <a:solidFill>
                  <a:srgbClr val="FFFF00"/>
                </a:solidFill>
              </a:rPr>
              <a:t>мозга, срца, плућа </a:t>
            </a:r>
            <a:r>
              <a:rPr lang="sr-Latn-CS" sz="2600">
                <a:solidFill>
                  <a:srgbClr val="FFFF00"/>
                </a:solidFill>
              </a:rPr>
              <a:t>(</a:t>
            </a:r>
            <a:r>
              <a:rPr lang="sr-Latn-CS" sz="2600">
                <a:solidFill>
                  <a:srgbClr val="FFFF00"/>
                </a:solidFill>
                <a:latin typeface="Symbol" pitchFamily="18" charset="2"/>
              </a:rPr>
              <a:t>b2)</a:t>
            </a:r>
          </a:p>
          <a:p>
            <a:pPr>
              <a:buFontTx/>
              <a:buChar char="•"/>
            </a:pPr>
            <a:endParaRPr lang="sr-Latn-CS" sz="2600">
              <a:solidFill>
                <a:srgbClr val="FFFF00"/>
              </a:solidFill>
              <a:latin typeface="Symbol" pitchFamily="18" charset="2"/>
            </a:endParaRPr>
          </a:p>
          <a:p>
            <a:pPr>
              <a:buFontTx/>
              <a:buChar char="•"/>
            </a:pPr>
            <a:r>
              <a:rPr lang="sr-Cyrl-CS" sz="2600">
                <a:solidFill>
                  <a:srgbClr val="FFFF00"/>
                </a:solidFill>
              </a:rPr>
              <a:t>Ширење зеница (МИДРИЈАЗА) </a:t>
            </a:r>
            <a:r>
              <a:rPr lang="sr-Cyrl-CS" sz="2600"/>
              <a:t>контракцијом </a:t>
            </a:r>
            <a:r>
              <a:rPr lang="en-US" sz="2600"/>
              <a:t>m. </a:t>
            </a:r>
            <a:r>
              <a:rPr lang="sr-Latn-CS" sz="2600"/>
              <a:t>dilatator</a:t>
            </a:r>
          </a:p>
          <a:p>
            <a:r>
              <a:rPr lang="sr-Latn-CS" sz="2600"/>
              <a:t>pup</a:t>
            </a:r>
            <a:r>
              <a:rPr lang="en-US" sz="2600"/>
              <a:t>i</a:t>
            </a:r>
            <a:r>
              <a:rPr lang="sr-Latn-CS" sz="2600"/>
              <a:t>ll</a:t>
            </a:r>
            <a:r>
              <a:rPr lang="en-US" sz="2600"/>
              <a:t>ae</a:t>
            </a:r>
            <a:endParaRPr lang="sr-Latn-CS" sz="2600">
              <a:solidFill>
                <a:srgbClr val="FFFF00"/>
              </a:solidFill>
            </a:endParaRPr>
          </a:p>
          <a:p>
            <a:pPr>
              <a:buFontTx/>
              <a:buChar char="•"/>
            </a:pPr>
            <a:endParaRPr lang="sr-Latn-CS" sz="2600"/>
          </a:p>
          <a:p>
            <a:pPr>
              <a:buFontTx/>
              <a:buChar char="•"/>
            </a:pPr>
            <a:endParaRPr lang="en-US" sz="2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2117725" y="101600"/>
            <a:ext cx="57451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3600"/>
              <a:t>Инактивација адреналина</a:t>
            </a:r>
          </a:p>
        </p:txBody>
      </p:sp>
      <p:pic>
        <p:nvPicPr>
          <p:cNvPr id="49155" name="Picture 6" descr="Nerve commun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990600"/>
            <a:ext cx="396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Text Box 7"/>
          <p:cNvSpPr txBox="1">
            <a:spLocks noChangeArrowheads="1"/>
          </p:cNvSpPr>
          <p:nvPr/>
        </p:nvSpPr>
        <p:spPr bwMode="auto">
          <a:xfrm>
            <a:off x="5638800" y="6278563"/>
            <a:ext cx="806450" cy="274637"/>
          </a:xfrm>
          <a:prstGeom prst="rect">
            <a:avLst/>
          </a:prstGeom>
          <a:solidFill>
            <a:srgbClr val="99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200"/>
              <a:t>adrenalin</a:t>
            </a:r>
            <a:endParaRPr lang="en-US" sz="1200"/>
          </a:p>
        </p:txBody>
      </p:sp>
      <p:sp>
        <p:nvSpPr>
          <p:cNvPr id="49157" name="Text Box 8"/>
          <p:cNvSpPr txBox="1">
            <a:spLocks noChangeArrowheads="1"/>
          </p:cNvSpPr>
          <p:nvPr/>
        </p:nvSpPr>
        <p:spPr bwMode="auto">
          <a:xfrm>
            <a:off x="8391525" y="3200400"/>
            <a:ext cx="806450" cy="274638"/>
          </a:xfrm>
          <a:prstGeom prst="rect">
            <a:avLst/>
          </a:prstGeom>
          <a:solidFill>
            <a:srgbClr val="99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200"/>
              <a:t>adrenalin</a:t>
            </a:r>
            <a:endParaRPr lang="en-US" sz="1200"/>
          </a:p>
        </p:txBody>
      </p:sp>
      <p:sp>
        <p:nvSpPr>
          <p:cNvPr id="49158" name="Text Box 9"/>
          <p:cNvSpPr txBox="1">
            <a:spLocks noChangeArrowheads="1"/>
          </p:cNvSpPr>
          <p:nvPr/>
        </p:nvSpPr>
        <p:spPr bwMode="auto">
          <a:xfrm>
            <a:off x="7248525" y="1600200"/>
            <a:ext cx="806450" cy="274638"/>
          </a:xfrm>
          <a:prstGeom prst="rect">
            <a:avLst/>
          </a:prstGeom>
          <a:solidFill>
            <a:srgbClr val="9966FF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200"/>
              <a:t>adrenalin</a:t>
            </a:r>
            <a:endParaRPr lang="en-US" sz="1200"/>
          </a:p>
        </p:txBody>
      </p:sp>
      <p:sp>
        <p:nvSpPr>
          <p:cNvPr id="49159" name="Text Box 10"/>
          <p:cNvSpPr txBox="1">
            <a:spLocks noChangeArrowheads="1"/>
          </p:cNvSpPr>
          <p:nvPr/>
        </p:nvSpPr>
        <p:spPr bwMode="auto">
          <a:xfrm>
            <a:off x="60325" y="1112838"/>
            <a:ext cx="5257800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/>
              <a:t>Адреналин се инактивира </a:t>
            </a:r>
          </a:p>
          <a:p>
            <a:r>
              <a:rPr lang="sr-Cyrl-CS" sz="2400"/>
              <a:t>реапсорпцијом у нервне завршетке</a:t>
            </a:r>
          </a:p>
          <a:p>
            <a:endParaRPr lang="sr-Cyrl-CS" sz="2400"/>
          </a:p>
          <a:p>
            <a:r>
              <a:rPr lang="sr-Cyrl-CS" sz="2400"/>
              <a:t>У цитоплазми нервних завршетака</a:t>
            </a:r>
          </a:p>
          <a:p>
            <a:r>
              <a:rPr lang="sr-Cyrl-CS" sz="2400"/>
              <a:t>се разградјује под дејством</a:t>
            </a:r>
          </a:p>
          <a:p>
            <a:r>
              <a:rPr lang="sr-Cyrl-CS" sz="2400">
                <a:solidFill>
                  <a:srgbClr val="FFFF00"/>
                </a:solidFill>
              </a:rPr>
              <a:t>Моноамино оксидазе (МАО) и </a:t>
            </a:r>
          </a:p>
          <a:p>
            <a:r>
              <a:rPr lang="sr-Cyrl-CS" sz="2400">
                <a:solidFill>
                  <a:srgbClr val="FFFF00"/>
                </a:solidFill>
              </a:rPr>
              <a:t>Катехоламин-О-метилтрансферазе</a:t>
            </a:r>
          </a:p>
          <a:p>
            <a:r>
              <a:rPr lang="sr-Cyrl-CS" sz="2400">
                <a:solidFill>
                  <a:srgbClr val="FFFF00"/>
                </a:solidFill>
              </a:rPr>
              <a:t>(</a:t>
            </a:r>
            <a:r>
              <a:rPr lang="sr-Latn-CS" sz="2400">
                <a:solidFill>
                  <a:srgbClr val="FFFF00"/>
                </a:solidFill>
              </a:rPr>
              <a:t>COMT</a:t>
            </a:r>
            <a:r>
              <a:rPr lang="sr-Cyrl-CS" sz="2400">
                <a:solidFill>
                  <a:srgbClr val="FFFF00"/>
                </a:solidFill>
              </a:rPr>
              <a:t>)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Производи деградације су: </a:t>
            </a:r>
          </a:p>
          <a:p>
            <a:r>
              <a:rPr lang="sr-Cyrl-CS" sz="2400">
                <a:solidFill>
                  <a:srgbClr val="FFFF00"/>
                </a:solidFill>
              </a:rPr>
              <a:t>метанефрин, Хомовалинска и </a:t>
            </a:r>
          </a:p>
          <a:p>
            <a:r>
              <a:rPr lang="sr-Cyrl-CS" sz="2400">
                <a:solidFill>
                  <a:srgbClr val="FFFF00"/>
                </a:solidFill>
              </a:rPr>
              <a:t>Ванил-манделична киселина (</a:t>
            </a:r>
            <a:r>
              <a:rPr lang="sr-Latn-CS" sz="2400">
                <a:solidFill>
                  <a:srgbClr val="FFFF00"/>
                </a:solidFill>
              </a:rPr>
              <a:t>VMA</a:t>
            </a:r>
            <a:r>
              <a:rPr lang="sr-Cyrl-CS" sz="2400">
                <a:solidFill>
                  <a:srgbClr val="FFFF00"/>
                </a:solidFill>
              </a:rPr>
              <a:t>)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Latn-CS" sz="2400">
                <a:solidFill>
                  <a:srgbClr val="FFFF00"/>
                </a:solidFill>
              </a:rPr>
              <a:t>VMA</a:t>
            </a:r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sr-Cyrl-CS" sz="2400"/>
              <a:t>се одређује у урину</a:t>
            </a:r>
          </a:p>
          <a:p>
            <a:r>
              <a:rPr lang="sr-Cyrl-CS" sz="2400"/>
              <a:t>(феохромоцитом)</a:t>
            </a:r>
            <a:endParaRPr lang="sr-Cyrl-C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381000" y="0"/>
            <a:ext cx="8529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Синтеза хормона штитасте жлезде</a:t>
            </a:r>
          </a:p>
        </p:txBody>
      </p:sp>
      <p:pic>
        <p:nvPicPr>
          <p:cNvPr id="50179" name="Picture 8" descr="24cf5h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838200"/>
            <a:ext cx="24384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 Box 9"/>
          <p:cNvSpPr txBox="1">
            <a:spLocks noChangeArrowheads="1"/>
          </p:cNvSpPr>
          <p:nvPr/>
        </p:nvSpPr>
        <p:spPr bwMode="auto">
          <a:xfrm>
            <a:off x="288925" y="1036638"/>
            <a:ext cx="8945563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sr-Cyrl-CS" sz="2400">
                <a:solidFill>
                  <a:srgbClr val="FFFF00"/>
                </a:solidFill>
              </a:rPr>
              <a:t>Тироксин- тетрајодтиронин (Т4)</a:t>
            </a:r>
          </a:p>
          <a:p>
            <a:pPr>
              <a:buFontTx/>
              <a:buChar char="•"/>
            </a:pPr>
            <a:r>
              <a:rPr lang="sr-Cyrl-CS" sz="2400">
                <a:solidFill>
                  <a:srgbClr val="FFFF00"/>
                </a:solidFill>
              </a:rPr>
              <a:t>Тријодтиронин (Т3)</a:t>
            </a:r>
          </a:p>
          <a:p>
            <a:pPr>
              <a:buFontTx/>
              <a:buChar char="•"/>
            </a:pPr>
            <a:r>
              <a:rPr lang="sr-Cyrl-CS" sz="2400">
                <a:solidFill>
                  <a:srgbClr val="FFFF00"/>
                </a:solidFill>
              </a:rPr>
              <a:t>Калцитонин</a:t>
            </a:r>
          </a:p>
          <a:p>
            <a:pPr>
              <a:buFontTx/>
              <a:buChar char="•"/>
            </a:pPr>
            <a:endParaRPr lang="sr-Cyrl-CS" sz="2400">
              <a:solidFill>
                <a:srgbClr val="FFFF00"/>
              </a:solidFill>
            </a:endParaRPr>
          </a:p>
          <a:p>
            <a:pPr>
              <a:buFontTx/>
              <a:buChar char="•"/>
            </a:pPr>
            <a:r>
              <a:rPr lang="sr-Cyrl-CS" sz="2400"/>
              <a:t>Т4 и Т3 су деривати АК </a:t>
            </a:r>
            <a:r>
              <a:rPr lang="sr-Cyrl-CS" sz="2400">
                <a:solidFill>
                  <a:srgbClr val="FFFF00"/>
                </a:solidFill>
              </a:rPr>
              <a:t>тирозина </a:t>
            </a:r>
            <a:r>
              <a:rPr lang="sr-Cyrl-CS" sz="2400"/>
              <a:t>и луче се </a:t>
            </a:r>
          </a:p>
          <a:p>
            <a:r>
              <a:rPr lang="sr-Cyrl-CS" sz="2400"/>
              <a:t>под дејством </a:t>
            </a:r>
            <a:r>
              <a:rPr lang="sr-Latn-CS" sz="2400"/>
              <a:t>TRH</a:t>
            </a:r>
            <a:r>
              <a:rPr lang="sr-Cyrl-CS" sz="2400"/>
              <a:t> из хипоталамуса и </a:t>
            </a:r>
          </a:p>
          <a:p>
            <a:r>
              <a:rPr lang="sr-Latn-CS" sz="2400"/>
              <a:t>TSH</a:t>
            </a:r>
            <a:r>
              <a:rPr lang="sr-Cyrl-CS" sz="2400"/>
              <a:t> из аденохипофизе</a:t>
            </a:r>
          </a:p>
          <a:p>
            <a:endParaRPr lang="sr-Cyrl-CS" sz="2400"/>
          </a:p>
          <a:p>
            <a:r>
              <a:rPr lang="sr-Cyrl-CS" sz="2400"/>
              <a:t>За синтезу Т4 и Т3 неопходно је присуство </a:t>
            </a:r>
          </a:p>
          <a:p>
            <a:r>
              <a:rPr lang="sr-Cyrl-CS" sz="2400">
                <a:solidFill>
                  <a:srgbClr val="FFFF00"/>
                </a:solidFill>
              </a:rPr>
              <a:t>Јода у тироидеи.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Повећана синтеза Т3 и Т4 инхибира секрецију </a:t>
            </a:r>
            <a:r>
              <a:rPr lang="sr-Latn-CS" sz="2400"/>
              <a:t>TRH</a:t>
            </a:r>
            <a:r>
              <a:rPr lang="sr-Cyrl-CS" sz="2400"/>
              <a:t> и </a:t>
            </a:r>
            <a:r>
              <a:rPr lang="sr-Latn-CS" sz="2400"/>
              <a:t>TSH</a:t>
            </a:r>
            <a:r>
              <a:rPr lang="sr-Cyrl-CS" sz="2400"/>
              <a:t> по </a:t>
            </a:r>
          </a:p>
          <a:p>
            <a:r>
              <a:rPr lang="sr-Cyrl-CS" sz="2400"/>
              <a:t>принципу </a:t>
            </a:r>
            <a:r>
              <a:rPr lang="sr-Cyrl-CS" sz="2400">
                <a:solidFill>
                  <a:srgbClr val="FFFF00"/>
                </a:solidFill>
              </a:rPr>
              <a:t>негативне повратне спреге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4"/>
          <p:cNvSpPr txBox="1">
            <a:spLocks noChangeArrowheads="1"/>
          </p:cNvSpPr>
          <p:nvPr/>
        </p:nvSpPr>
        <p:spPr bwMode="auto">
          <a:xfrm>
            <a:off x="381000" y="-117475"/>
            <a:ext cx="8529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Синтеза хормона штитасте жлезде</a:t>
            </a:r>
          </a:p>
        </p:txBody>
      </p:sp>
      <p:pic>
        <p:nvPicPr>
          <p:cNvPr id="51203" name="Picture 9" descr="en13fig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3930650"/>
            <a:ext cx="4953000" cy="292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11"/>
          <p:cNvSpPr txBox="1">
            <a:spLocks noChangeArrowheads="1"/>
          </p:cNvSpPr>
          <p:nvPr/>
        </p:nvSpPr>
        <p:spPr bwMode="auto">
          <a:xfrm>
            <a:off x="136525" y="835025"/>
            <a:ext cx="8047038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/>
              <a:t>Јод се уноси путем исхране и складишти у тиреоидеу</a:t>
            </a:r>
          </a:p>
          <a:p>
            <a:endParaRPr lang="sr-Cyrl-CS" sz="2400"/>
          </a:p>
          <a:p>
            <a:r>
              <a:rPr lang="sr-Cyrl-CS" sz="2400"/>
              <a:t>Јод се из циркулације у тиреоидеу преузима помоћу </a:t>
            </a:r>
          </a:p>
          <a:p>
            <a:r>
              <a:rPr lang="sr-Cyrl-CS" sz="2400">
                <a:solidFill>
                  <a:srgbClr val="FFFF00"/>
                </a:solidFill>
              </a:rPr>
              <a:t>активног транспорта</a:t>
            </a:r>
            <a:r>
              <a:rPr lang="sr-Cyrl-CS" sz="2400"/>
              <a:t> (котранспорт Ј</a:t>
            </a:r>
            <a:r>
              <a:rPr lang="sr-Cyrl-CS" sz="2400" baseline="30000"/>
              <a:t>-</a:t>
            </a:r>
            <a:r>
              <a:rPr lang="sr-Cyrl-CS" sz="2400"/>
              <a:t> са </a:t>
            </a:r>
            <a:r>
              <a:rPr lang="sr-Latn-CS" sz="2400"/>
              <a:t>Na</a:t>
            </a:r>
            <a:r>
              <a:rPr lang="sr-Cyrl-CS" sz="2400" baseline="30000"/>
              <a:t>+</a:t>
            </a:r>
            <a:r>
              <a:rPr lang="sr-Cyrl-CS" sz="2400"/>
              <a:t> у ћелију)</a:t>
            </a:r>
          </a:p>
          <a:p>
            <a:endParaRPr lang="sr-Cyrl-CS" sz="2400"/>
          </a:p>
          <a:p>
            <a:r>
              <a:rPr lang="sr-Cyrl-CS" sz="2400"/>
              <a:t>У међуслоју тиреоцита, </a:t>
            </a:r>
            <a:r>
              <a:rPr lang="sr-Cyrl-CS" sz="2400">
                <a:solidFill>
                  <a:srgbClr val="FFFF00"/>
                </a:solidFill>
              </a:rPr>
              <a:t>абсорбовани Ј</a:t>
            </a:r>
            <a:r>
              <a:rPr lang="sr-Cyrl-CS" sz="2400" baseline="30000">
                <a:solidFill>
                  <a:srgbClr val="FFFF00"/>
                </a:solidFill>
              </a:rPr>
              <a:t>-</a:t>
            </a:r>
            <a:r>
              <a:rPr lang="sr-Cyrl-CS" sz="2400">
                <a:solidFill>
                  <a:srgbClr val="FFFF00"/>
                </a:solidFill>
              </a:rPr>
              <a:t> се оксидује</a:t>
            </a:r>
            <a:r>
              <a:rPr lang="sr-Cyrl-CS" sz="2400"/>
              <a:t> под</a:t>
            </a:r>
          </a:p>
          <a:p>
            <a:r>
              <a:rPr lang="sr-Cyrl-CS" sz="2400"/>
              <a:t>дејством пероксидаза и </a:t>
            </a:r>
            <a:r>
              <a:rPr lang="sr-Cyrl-CS" sz="2400">
                <a:solidFill>
                  <a:srgbClr val="FFFF00"/>
                </a:solidFill>
              </a:rPr>
              <a:t>уграђује у тирозинске остатке</a:t>
            </a:r>
          </a:p>
          <a:p>
            <a:r>
              <a:rPr lang="sr-Cyrl-CS" sz="2400">
                <a:solidFill>
                  <a:srgbClr val="FFFF00"/>
                </a:solidFill>
              </a:rPr>
              <a:t>Тиреоглобулина (органификација Јода)</a:t>
            </a:r>
          </a:p>
          <a:p>
            <a:endParaRPr lang="sr-Latn-CS" sz="2400">
              <a:solidFill>
                <a:srgbClr val="FFFF00"/>
              </a:solidFill>
            </a:endParaRPr>
          </a:p>
          <a:p>
            <a:endParaRPr lang="sr-Latn-CS" sz="2800">
              <a:solidFill>
                <a:srgbClr val="FFFF00"/>
              </a:solidFill>
            </a:endParaRPr>
          </a:p>
          <a:p>
            <a:endParaRPr lang="en-US" sz="2800">
              <a:solidFill>
                <a:srgbClr val="FFFF00"/>
              </a:solidFill>
            </a:endParaRPr>
          </a:p>
        </p:txBody>
      </p:sp>
      <p:pic>
        <p:nvPicPr>
          <p:cNvPr id="51205" name="Picture 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08525"/>
            <a:ext cx="41148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5"/>
          <p:cNvSpPr txBox="1">
            <a:spLocks noChangeArrowheads="1"/>
          </p:cNvSpPr>
          <p:nvPr/>
        </p:nvSpPr>
        <p:spPr bwMode="auto">
          <a:xfrm>
            <a:off x="381000" y="-117475"/>
            <a:ext cx="85296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Синтеза хормона штитасте жлезде</a:t>
            </a:r>
          </a:p>
        </p:txBody>
      </p:sp>
      <p:sp>
        <p:nvSpPr>
          <p:cNvPr id="52227" name="Text Box 6"/>
          <p:cNvSpPr txBox="1">
            <a:spLocks noChangeArrowheads="1"/>
          </p:cNvSpPr>
          <p:nvPr/>
        </p:nvSpPr>
        <p:spPr bwMode="auto">
          <a:xfrm>
            <a:off x="76200" y="735013"/>
            <a:ext cx="86868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400"/>
              <a:t>Уграђивањем </a:t>
            </a:r>
            <a:r>
              <a:rPr lang="sr-Cyrl-CS" sz="2400">
                <a:solidFill>
                  <a:srgbClr val="FFFF00"/>
                </a:solidFill>
              </a:rPr>
              <a:t>1 атома ЈОДА</a:t>
            </a:r>
            <a:r>
              <a:rPr lang="sr-Cyrl-CS" sz="2400"/>
              <a:t> настаје </a:t>
            </a:r>
            <a:r>
              <a:rPr lang="sr-Cyrl-CS" sz="2400">
                <a:solidFill>
                  <a:srgbClr val="FFFF00"/>
                </a:solidFill>
              </a:rPr>
              <a:t>монојод-тирозин, </a:t>
            </a:r>
            <a:r>
              <a:rPr lang="sr-Cyrl-CS" sz="2400"/>
              <a:t>а </a:t>
            </a:r>
          </a:p>
          <a:p>
            <a:r>
              <a:rPr lang="sr-Cyrl-CS" sz="2400"/>
              <a:t>додавањем </a:t>
            </a:r>
            <a:r>
              <a:rPr lang="sr-Cyrl-CS" sz="2400">
                <a:solidFill>
                  <a:srgbClr val="FFFF00"/>
                </a:solidFill>
              </a:rPr>
              <a:t>2 атома јода</a:t>
            </a:r>
            <a:r>
              <a:rPr lang="sr-Cyrl-CS" sz="2400"/>
              <a:t> тиреоглобулину настаје </a:t>
            </a:r>
            <a:r>
              <a:rPr lang="sr-Cyrl-CS" sz="2400">
                <a:solidFill>
                  <a:srgbClr val="FFFF00"/>
                </a:solidFill>
              </a:rPr>
              <a:t>дијод-тирозин.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Спајањем </a:t>
            </a:r>
            <a:r>
              <a:rPr lang="sr-Cyrl-CS" sz="2400">
                <a:solidFill>
                  <a:srgbClr val="FFFF00"/>
                </a:solidFill>
              </a:rPr>
              <a:t>2 дијод-тирозина </a:t>
            </a:r>
            <a:r>
              <a:rPr lang="sr-Cyrl-CS" sz="2400"/>
              <a:t>настаје</a:t>
            </a:r>
          </a:p>
          <a:p>
            <a:r>
              <a:rPr lang="sr-Cyrl-CS" sz="2400">
                <a:solidFill>
                  <a:srgbClr val="FFFF00"/>
                </a:solidFill>
              </a:rPr>
              <a:t>Тироксин</a:t>
            </a:r>
            <a:r>
              <a:rPr lang="sr-Cyrl-CS" sz="2400"/>
              <a:t> или тетрајод-тиронин </a:t>
            </a:r>
            <a:r>
              <a:rPr lang="sr-Cyrl-CS" sz="2400">
                <a:solidFill>
                  <a:srgbClr val="FFFF00"/>
                </a:solidFill>
              </a:rPr>
              <a:t>(Т4)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Спајањем </a:t>
            </a:r>
            <a:r>
              <a:rPr lang="sr-Cyrl-CS" sz="2400">
                <a:solidFill>
                  <a:srgbClr val="FFFF00"/>
                </a:solidFill>
              </a:rPr>
              <a:t>моно и дијодотирозина</a:t>
            </a:r>
          </a:p>
          <a:p>
            <a:r>
              <a:rPr lang="sr-Cyrl-CS" sz="2400"/>
              <a:t>настаје </a:t>
            </a:r>
            <a:r>
              <a:rPr lang="sr-Cyrl-CS" sz="2400">
                <a:solidFill>
                  <a:srgbClr val="FFFF00"/>
                </a:solidFill>
              </a:rPr>
              <a:t>тријод-тиронин (Т3)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>
                <a:solidFill>
                  <a:srgbClr val="FFFF00"/>
                </a:solidFill>
              </a:rPr>
              <a:t>Т3 и Т4 </a:t>
            </a:r>
            <a:r>
              <a:rPr lang="sr-Cyrl-CS" sz="2400"/>
              <a:t>се под утицајем </a:t>
            </a:r>
            <a:r>
              <a:rPr lang="sr-Latn-CS" sz="2400"/>
              <a:t>TSH</a:t>
            </a:r>
            <a:r>
              <a:rPr lang="sr-Cyrl-CS" sz="2400"/>
              <a:t> </a:t>
            </a:r>
          </a:p>
          <a:p>
            <a:r>
              <a:rPr lang="sr-Cyrl-CS" sz="2400"/>
              <a:t>ослобађају ендоцитозом </a:t>
            </a:r>
            <a:r>
              <a:rPr lang="sr-Cyrl-CS" sz="2400">
                <a:solidFill>
                  <a:srgbClr val="FFFF00"/>
                </a:solidFill>
              </a:rPr>
              <a:t>из колоида</a:t>
            </a:r>
            <a:r>
              <a:rPr lang="sr-Cyrl-CS" sz="2400"/>
              <a:t> </a:t>
            </a:r>
          </a:p>
          <a:p>
            <a:r>
              <a:rPr lang="sr-Cyrl-CS" sz="2400"/>
              <a:t>Тиреоцита.</a:t>
            </a:r>
          </a:p>
          <a:p>
            <a:r>
              <a:rPr lang="sr-Cyrl-CS" sz="2400"/>
              <a:t>Под дејством </a:t>
            </a:r>
            <a:r>
              <a:rPr lang="sr-Cyrl-CS" sz="2400">
                <a:solidFill>
                  <a:srgbClr val="FFFF00"/>
                </a:solidFill>
              </a:rPr>
              <a:t>хидролитичких</a:t>
            </a:r>
          </a:p>
          <a:p>
            <a:r>
              <a:rPr lang="sr-Cyrl-CS" sz="2400">
                <a:solidFill>
                  <a:srgbClr val="FFFF00"/>
                </a:solidFill>
              </a:rPr>
              <a:t>Ензима лизозома</a:t>
            </a:r>
            <a:r>
              <a:rPr lang="sr-Cyrl-CS" sz="2400"/>
              <a:t> ослобађају се </a:t>
            </a:r>
            <a:r>
              <a:rPr lang="sr-Cyrl-CS" sz="2400">
                <a:solidFill>
                  <a:srgbClr val="FFFF00"/>
                </a:solidFill>
              </a:rPr>
              <a:t>из </a:t>
            </a:r>
          </a:p>
          <a:p>
            <a:r>
              <a:rPr lang="sr-Cyrl-CS" sz="2400">
                <a:solidFill>
                  <a:srgbClr val="FFFF00"/>
                </a:solidFill>
              </a:rPr>
              <a:t>Ендозома</a:t>
            </a:r>
            <a:r>
              <a:rPr lang="sr-Cyrl-CS" sz="2400"/>
              <a:t> и прелазе у крвоток.</a:t>
            </a:r>
            <a:endParaRPr lang="sr-Cyrl-CS" sz="2400">
              <a:solidFill>
                <a:srgbClr val="FFFF00"/>
              </a:solidFill>
            </a:endParaRPr>
          </a:p>
        </p:txBody>
      </p:sp>
      <p:pic>
        <p:nvPicPr>
          <p:cNvPr id="52228" name="Picture 9" descr="23-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24500" y="2190750"/>
            <a:ext cx="361950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-609600"/>
            <a:ext cx="8229600" cy="5826125"/>
          </a:xfrm>
        </p:spPr>
        <p:txBody>
          <a:bodyPr/>
          <a:lstStyle/>
          <a:p>
            <a:pPr eaLnBrk="1" hangingPunct="1">
              <a:defRPr/>
            </a:pPr>
            <a:endParaRPr lang="sl-SI" sz="4400" smtClean="0"/>
          </a:p>
          <a:p>
            <a:pPr eaLnBrk="1" hangingPunct="1">
              <a:defRPr/>
            </a:pPr>
            <a:r>
              <a:rPr lang="sl-SI" sz="3600" b="1" smtClean="0">
                <a:solidFill>
                  <a:srgbClr val="FFFF00"/>
                </a:solidFill>
              </a:rPr>
              <a:t>НЕРВНИ СИСТЕМ</a:t>
            </a:r>
            <a:r>
              <a:rPr lang="sl-SI" sz="3600" smtClean="0"/>
              <a:t> (централни и периферни), који функционише преко електричних и </a:t>
            </a:r>
            <a:r>
              <a:rPr lang="sl-SI" sz="3600" smtClean="0">
                <a:solidFill>
                  <a:srgbClr val="FFFF00"/>
                </a:solidFill>
              </a:rPr>
              <a:t>неуротрансмитерских сигнала и рефлексних лукова.</a:t>
            </a:r>
          </a:p>
        </p:txBody>
      </p:sp>
      <p:pic>
        <p:nvPicPr>
          <p:cNvPr id="7171" name="Picture 8" descr="Control and Communica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048000"/>
            <a:ext cx="4800600" cy="339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5" descr="23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9750"/>
            <a:ext cx="9144000" cy="577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5" descr="thycell%20comple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750"/>
            <a:ext cx="7924800" cy="682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6"/>
          <p:cNvSpPr txBox="1">
            <a:spLocks noChangeArrowheads="1"/>
          </p:cNvSpPr>
          <p:nvPr/>
        </p:nvSpPr>
        <p:spPr bwMode="auto">
          <a:xfrm>
            <a:off x="1981200" y="149225"/>
            <a:ext cx="53244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/>
              <a:t>Механизам дејства Т4 и Т3</a:t>
            </a:r>
          </a:p>
        </p:txBody>
      </p:sp>
      <p:sp>
        <p:nvSpPr>
          <p:cNvPr id="55299" name="Text Box 7"/>
          <p:cNvSpPr txBox="1">
            <a:spLocks noChangeArrowheads="1"/>
          </p:cNvSpPr>
          <p:nvPr/>
        </p:nvSpPr>
        <p:spPr bwMode="auto">
          <a:xfrm>
            <a:off x="0" y="914400"/>
            <a:ext cx="906303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/>
              <a:t>Т3 и Т4 се транспортују кроз крвоток везани за </a:t>
            </a:r>
            <a:r>
              <a:rPr lang="sr-Cyrl-CS" sz="2400">
                <a:solidFill>
                  <a:srgbClr val="FFFF00"/>
                </a:solidFill>
              </a:rPr>
              <a:t>тиреоглобулин</a:t>
            </a:r>
          </a:p>
          <a:p>
            <a:r>
              <a:rPr lang="sr-Cyrl-CS" sz="2400">
                <a:solidFill>
                  <a:srgbClr val="FFFF00"/>
                </a:solidFill>
              </a:rPr>
              <a:t>транспортне протеине (</a:t>
            </a:r>
            <a:r>
              <a:rPr lang="sr-Latn-CS" sz="2400">
                <a:solidFill>
                  <a:srgbClr val="FFFF00"/>
                </a:solidFill>
              </a:rPr>
              <a:t>TBG</a:t>
            </a:r>
            <a:r>
              <a:rPr lang="sr-Cyrl-CS" sz="2400">
                <a:solidFill>
                  <a:srgbClr val="FFFF00"/>
                </a:solidFill>
              </a:rPr>
              <a:t>)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Регулишу метаболичке процесе везивањем за </a:t>
            </a:r>
            <a:r>
              <a:rPr lang="sr-Cyrl-CS" sz="2400">
                <a:solidFill>
                  <a:srgbClr val="FFFF00"/>
                </a:solidFill>
              </a:rPr>
              <a:t>своје једарне </a:t>
            </a:r>
          </a:p>
          <a:p>
            <a:r>
              <a:rPr lang="sr-Cyrl-CS" sz="2400">
                <a:solidFill>
                  <a:srgbClr val="FFFF00"/>
                </a:solidFill>
              </a:rPr>
              <a:t>рецепторе у ћелијама свих ткива организма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Врше експресију гена за </a:t>
            </a:r>
            <a:r>
              <a:rPr lang="sr-Cyrl-CS" sz="2400">
                <a:solidFill>
                  <a:srgbClr val="FFFF00"/>
                </a:solidFill>
              </a:rPr>
              <a:t>синтезу </a:t>
            </a:r>
          </a:p>
          <a:p>
            <a:r>
              <a:rPr lang="sr-Cyrl-CS" sz="2400">
                <a:solidFill>
                  <a:srgbClr val="FFFF00"/>
                </a:solidFill>
              </a:rPr>
              <a:t>структурних и функционалних </a:t>
            </a:r>
          </a:p>
          <a:p>
            <a:r>
              <a:rPr lang="sr-Cyrl-CS" sz="2400">
                <a:solidFill>
                  <a:srgbClr val="FFFF00"/>
                </a:solidFill>
              </a:rPr>
              <a:t>ензима – респираторног ланца.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Регулишу </a:t>
            </a:r>
            <a:r>
              <a:rPr lang="sr-Cyrl-CS" sz="2400">
                <a:solidFill>
                  <a:srgbClr val="FFFF00"/>
                </a:solidFill>
              </a:rPr>
              <a:t>енергетски метаболизам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Разградња холестерола и </a:t>
            </a:r>
            <a:r>
              <a:rPr lang="sr-Latn-CS" sz="2400"/>
              <a:t>TAG</a:t>
            </a:r>
            <a:endParaRPr lang="sr-Cyrl-CS" sz="2400"/>
          </a:p>
          <a:p>
            <a:endParaRPr lang="sr-Cyrl-CS" sz="2400"/>
          </a:p>
          <a:p>
            <a:r>
              <a:rPr lang="sr-Cyrl-CS" sz="2400"/>
              <a:t>Синтезу хормона раста</a:t>
            </a:r>
            <a:endParaRPr lang="sr-Latn-CS" sz="2400"/>
          </a:p>
          <a:p>
            <a:endParaRPr lang="en-US" sz="2400">
              <a:solidFill>
                <a:srgbClr val="FFFF00"/>
              </a:solidFill>
            </a:endParaRPr>
          </a:p>
        </p:txBody>
      </p:sp>
      <p:pic>
        <p:nvPicPr>
          <p:cNvPr id="55300" name="Picture 9" descr="figu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371850"/>
            <a:ext cx="39624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4"/>
          <p:cNvSpPr txBox="1">
            <a:spLocks noChangeArrowheads="1"/>
          </p:cNvSpPr>
          <p:nvPr/>
        </p:nvSpPr>
        <p:spPr bwMode="auto">
          <a:xfrm>
            <a:off x="1965325" y="9525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400"/>
          </a:p>
        </p:txBody>
      </p:sp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1981200" y="149225"/>
            <a:ext cx="46958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800"/>
              <a:t>Механизам дејства Т4 и Т3</a:t>
            </a: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76200" y="838200"/>
            <a:ext cx="92964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400"/>
              <a:t>Неопходни за развој CNS код деце</a:t>
            </a:r>
          </a:p>
          <a:p>
            <a:endParaRPr lang="sr-Latn-CS" sz="2400"/>
          </a:p>
          <a:p>
            <a:r>
              <a:rPr lang="sr-Latn-CS" sz="2400"/>
              <a:t>Недостатак Т3 и Т4 (</a:t>
            </a:r>
            <a:r>
              <a:rPr lang="sr-Latn-CS" sz="2400">
                <a:solidFill>
                  <a:srgbClr val="FFFF00"/>
                </a:solidFill>
              </a:rPr>
              <a:t>ХИПОТИРЕОДИЗАМ</a:t>
            </a:r>
            <a:r>
              <a:rPr lang="sr-Latn-CS" sz="2400"/>
              <a:t>)-гушавост:</a:t>
            </a:r>
          </a:p>
          <a:p>
            <a:endParaRPr lang="sr-Latn-CS" sz="2400"/>
          </a:p>
          <a:p>
            <a:r>
              <a:rPr lang="sr-Latn-CS" sz="2400"/>
              <a:t>Код деце доводи до </a:t>
            </a:r>
            <a:r>
              <a:rPr lang="sr-Latn-CS" sz="2400">
                <a:solidFill>
                  <a:srgbClr val="FFFF00"/>
                </a:solidFill>
              </a:rPr>
              <a:t>менталне ретардације</a:t>
            </a:r>
            <a:r>
              <a:rPr lang="sr-Latn-CS" sz="2400"/>
              <a:t> (недостатак јода)</a:t>
            </a:r>
          </a:p>
          <a:p>
            <a:endParaRPr lang="en-US" sz="2400"/>
          </a:p>
          <a:p>
            <a:r>
              <a:rPr lang="sr-Latn-CS" sz="2400"/>
              <a:t>Код одраслих :</a:t>
            </a:r>
            <a:r>
              <a:rPr lang="sr-Latn-CS" sz="2400">
                <a:solidFill>
                  <a:srgbClr val="FFFF00"/>
                </a:solidFill>
              </a:rPr>
              <a:t>Хашимото тиреодитис</a:t>
            </a:r>
            <a:r>
              <a:rPr lang="sr-Cyrl-CS" sz="2400">
                <a:solidFill>
                  <a:srgbClr val="FFFF00"/>
                </a:solidFill>
              </a:rPr>
              <a:t>-аутоимуна болест</a:t>
            </a:r>
            <a:r>
              <a:rPr lang="sr-Latn-CS" sz="2400"/>
              <a:t> </a:t>
            </a:r>
            <a:endParaRPr lang="sr-Cyrl-CS" sz="2400"/>
          </a:p>
          <a:p>
            <a:r>
              <a:rPr lang="sr-Cyrl-CS" sz="2400"/>
              <a:t>   * </a:t>
            </a:r>
            <a:r>
              <a:rPr lang="sr-Latn-CS" sz="2400"/>
              <a:t>примарни-</a:t>
            </a:r>
            <a:r>
              <a:rPr lang="sr-Cyrl-CS" sz="2400"/>
              <a:t> </a:t>
            </a:r>
            <a:r>
              <a:rPr lang="sr-Latn-CS" sz="2400">
                <a:solidFill>
                  <a:srgbClr val="FFFF00"/>
                </a:solidFill>
              </a:rPr>
              <a:t>уро</a:t>
            </a:r>
            <a:r>
              <a:rPr lang="sr-Cyrl-CS" sz="2400">
                <a:solidFill>
                  <a:srgbClr val="FFFF00"/>
                </a:solidFill>
              </a:rPr>
              <a:t>ђ</a:t>
            </a:r>
            <a:r>
              <a:rPr lang="sr-Latn-CS" sz="2400">
                <a:solidFill>
                  <a:srgbClr val="FFFF00"/>
                </a:solidFill>
              </a:rPr>
              <a:t>ени недостак</a:t>
            </a:r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sr-Latn-CS" sz="2400">
                <a:solidFill>
                  <a:srgbClr val="FFFF00"/>
                </a:solidFill>
              </a:rPr>
              <a:t>штитасте жлезде</a:t>
            </a:r>
          </a:p>
          <a:p>
            <a:r>
              <a:rPr lang="sr-Latn-CS" sz="2400"/>
              <a:t>   </a:t>
            </a:r>
            <a:r>
              <a:rPr lang="sr-Cyrl-CS" sz="2400"/>
              <a:t>* </a:t>
            </a:r>
            <a:r>
              <a:rPr lang="sr-Latn-CS" sz="2400">
                <a:solidFill>
                  <a:srgbClr val="FFFF00"/>
                </a:solidFill>
              </a:rPr>
              <a:t>Дефицит хормона хипофизе</a:t>
            </a:r>
            <a:r>
              <a:rPr lang="sr-Latn-CS" sz="2400"/>
              <a:t> (TSH) – секундарни</a:t>
            </a:r>
          </a:p>
          <a:p>
            <a:r>
              <a:rPr lang="sr-Latn-CS" sz="2400"/>
              <a:t>   </a:t>
            </a:r>
            <a:r>
              <a:rPr lang="sr-Cyrl-CS" sz="2400"/>
              <a:t>* </a:t>
            </a:r>
            <a:r>
              <a:rPr lang="sr-Latn-CS" sz="2400">
                <a:solidFill>
                  <a:srgbClr val="FFFF00"/>
                </a:solidFill>
              </a:rPr>
              <a:t>Дефицит хормона хипоталамуса</a:t>
            </a:r>
            <a:r>
              <a:rPr lang="sr-Latn-CS" sz="2400"/>
              <a:t> (TRH) терцијарни</a:t>
            </a:r>
            <a:r>
              <a:rPr lang="sr-Cyrl-CS" sz="2400"/>
              <a:t> хипотиреоидизам</a:t>
            </a:r>
            <a:endParaRPr lang="sr-Latn-CS" sz="2400"/>
          </a:p>
          <a:p>
            <a:endParaRPr lang="sr-Latn-CS" sz="2400"/>
          </a:p>
          <a:p>
            <a:r>
              <a:rPr lang="sr-Latn-CS" sz="2400"/>
              <a:t>Симптоми:</a:t>
            </a:r>
            <a:br>
              <a:rPr lang="sr-Latn-CS" sz="2400"/>
            </a:br>
            <a:r>
              <a:rPr lang="sr-Latn-CS" sz="2400"/>
              <a:t>гојазност, сањивост,заборавност,лако умарање, успорен говор,</a:t>
            </a:r>
          </a:p>
          <a:p>
            <a:r>
              <a:rPr lang="sr-Latn-CS" sz="2400"/>
              <a:t>Сува кожа,мишићна хипотонија, преосетљивост на хладноћу,</a:t>
            </a:r>
          </a:p>
          <a:p>
            <a:r>
              <a:rPr lang="sr-Latn-CS" sz="2400"/>
              <a:t>депресија</a:t>
            </a: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4"/>
          <p:cNvSpPr txBox="1">
            <a:spLocks noChangeArrowheads="1"/>
          </p:cNvSpPr>
          <p:nvPr/>
        </p:nvSpPr>
        <p:spPr bwMode="auto">
          <a:xfrm>
            <a:off x="990600" y="152400"/>
            <a:ext cx="7580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/>
              <a:t>Хипертиреодизам – </a:t>
            </a:r>
            <a:r>
              <a:rPr lang="sr-Latn-CS"/>
              <a:t>Graves</a:t>
            </a:r>
            <a:r>
              <a:rPr lang="sr-Cyrl-CS"/>
              <a:t>-ова болест</a:t>
            </a:r>
          </a:p>
        </p:txBody>
      </p:sp>
      <p:sp>
        <p:nvSpPr>
          <p:cNvPr id="57347" name="Text Box 5"/>
          <p:cNvSpPr txBox="1">
            <a:spLocks noChangeArrowheads="1"/>
          </p:cNvSpPr>
          <p:nvPr/>
        </p:nvSpPr>
        <p:spPr bwMode="auto">
          <a:xfrm>
            <a:off x="0" y="1066800"/>
            <a:ext cx="9202738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800"/>
              <a:t>Узрок- повећана концентрација циркулишућих Т4 и Т3</a:t>
            </a:r>
          </a:p>
          <a:p>
            <a:endParaRPr lang="sr-Cyrl-CS" sz="2800"/>
          </a:p>
          <a:p>
            <a:r>
              <a:rPr lang="sr-Cyrl-CS" sz="2800"/>
              <a:t>2% жена и 0.2% мушкараца </a:t>
            </a:r>
          </a:p>
          <a:p>
            <a:endParaRPr lang="sr-Cyrl-CS" sz="2800"/>
          </a:p>
          <a:p>
            <a:r>
              <a:rPr lang="sr-Cyrl-CS" sz="2800"/>
              <a:t>Симптоми:</a:t>
            </a:r>
          </a:p>
          <a:p>
            <a:r>
              <a:rPr lang="sr-Cyrl-CS" sz="2800"/>
              <a:t>Губитак телесне тежине, узнемиреност, тахикардија,</a:t>
            </a:r>
          </a:p>
          <a:p>
            <a:r>
              <a:rPr lang="sr-Cyrl-CS" sz="2800"/>
              <a:t>Хиперактивност, изразито знојење, нетолеранција</a:t>
            </a:r>
          </a:p>
          <a:p>
            <a:r>
              <a:rPr lang="sr-Cyrl-CS" sz="2800"/>
              <a:t>Топлоте...</a:t>
            </a:r>
          </a:p>
        </p:txBody>
      </p:sp>
      <p:pic>
        <p:nvPicPr>
          <p:cNvPr id="57348" name="Picture 7" descr="/hyperthyroidism means the thyroid produces too much hormone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4572000"/>
            <a:ext cx="2705100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ext Box 4"/>
          <p:cNvSpPr txBox="1">
            <a:spLocks noChangeArrowheads="1"/>
          </p:cNvSpPr>
          <p:nvPr/>
        </p:nvSpPr>
        <p:spPr bwMode="auto">
          <a:xfrm>
            <a:off x="1320800" y="106363"/>
            <a:ext cx="6629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sr-Cyrl-CS"/>
              <a:t>Хормони ендокриног панкреаса – </a:t>
            </a:r>
          </a:p>
          <a:p>
            <a:pPr algn="ctr"/>
            <a:r>
              <a:rPr lang="sr-Cyrl-CS"/>
              <a:t>ИНСУЛИН и Глукагон</a:t>
            </a:r>
          </a:p>
        </p:txBody>
      </p:sp>
      <p:pic>
        <p:nvPicPr>
          <p:cNvPr id="58371" name="Picture 7" descr="figure1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1524000"/>
            <a:ext cx="6705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60" name="Picture 4" descr="insuli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57200"/>
            <a:ext cx="3429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5" name="Text Box 5"/>
          <p:cNvSpPr txBox="1">
            <a:spLocks noChangeArrowheads="1"/>
          </p:cNvSpPr>
          <p:nvPr/>
        </p:nvSpPr>
        <p:spPr bwMode="auto">
          <a:xfrm>
            <a:off x="2473325" y="0"/>
            <a:ext cx="2670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ИНСУЛИН</a:t>
            </a:r>
          </a:p>
        </p:txBody>
      </p:sp>
      <p:sp>
        <p:nvSpPr>
          <p:cNvPr id="59396" name="Text Box 6"/>
          <p:cNvSpPr txBox="1">
            <a:spLocks noChangeArrowheads="1"/>
          </p:cNvSpPr>
          <p:nvPr/>
        </p:nvSpPr>
        <p:spPr bwMode="auto">
          <a:xfrm>
            <a:off x="0" y="736600"/>
            <a:ext cx="5668963" cy="612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200"/>
              <a:t>Два полипептидна ланца – </a:t>
            </a:r>
            <a:r>
              <a:rPr lang="sr-Cyrl-CS" sz="2200">
                <a:solidFill>
                  <a:srgbClr val="FFFF00"/>
                </a:solidFill>
              </a:rPr>
              <a:t>А (21 АК)</a:t>
            </a:r>
          </a:p>
          <a:p>
            <a:r>
              <a:rPr lang="sr-Cyrl-CS" sz="2200"/>
              <a:t>и </a:t>
            </a:r>
            <a:r>
              <a:rPr lang="sr-Latn-CS" sz="2200">
                <a:solidFill>
                  <a:srgbClr val="FFFF00"/>
                </a:solidFill>
              </a:rPr>
              <a:t>B</a:t>
            </a:r>
            <a:r>
              <a:rPr lang="sr-Cyrl-CS" sz="2200">
                <a:solidFill>
                  <a:srgbClr val="FFFF00"/>
                </a:solidFill>
              </a:rPr>
              <a:t> (30 АК)</a:t>
            </a:r>
            <a:r>
              <a:rPr lang="sr-Cyrl-CS" sz="2200"/>
              <a:t> спојени са </a:t>
            </a:r>
            <a:r>
              <a:rPr lang="sr-Cyrl-CS" sz="2200">
                <a:solidFill>
                  <a:srgbClr val="FFFF00"/>
                </a:solidFill>
              </a:rPr>
              <a:t>два дисулфидна</a:t>
            </a:r>
          </a:p>
          <a:p>
            <a:r>
              <a:rPr lang="sr-Cyrl-CS" sz="2200"/>
              <a:t>моста. </a:t>
            </a:r>
            <a:r>
              <a:rPr lang="sr-Cyrl-CS" sz="2200">
                <a:solidFill>
                  <a:srgbClr val="FFFF00"/>
                </a:solidFill>
              </a:rPr>
              <a:t>Трећи дисулфидни</a:t>
            </a:r>
            <a:r>
              <a:rPr lang="sr-Cyrl-CS" sz="2200"/>
              <a:t> мост се</a:t>
            </a:r>
          </a:p>
          <a:p>
            <a:r>
              <a:rPr lang="sr-Cyrl-CS" sz="2200"/>
              <a:t>налази </a:t>
            </a:r>
            <a:r>
              <a:rPr lang="sr-Cyrl-CS" sz="2200">
                <a:solidFill>
                  <a:srgbClr val="FFFF00"/>
                </a:solidFill>
              </a:rPr>
              <a:t>унутар А ланца</a:t>
            </a:r>
          </a:p>
          <a:p>
            <a:endParaRPr lang="sr-Cyrl-CS" sz="2200">
              <a:solidFill>
                <a:srgbClr val="FFFF00"/>
              </a:solidFill>
            </a:endParaRPr>
          </a:p>
          <a:p>
            <a:r>
              <a:rPr lang="sr-Cyrl-CS" sz="2200"/>
              <a:t>Раскидањем дисулфидних мостова</a:t>
            </a:r>
          </a:p>
          <a:p>
            <a:r>
              <a:rPr lang="sr-Cyrl-CS" sz="2200"/>
              <a:t>се губи активност инсулина</a:t>
            </a:r>
          </a:p>
          <a:p>
            <a:endParaRPr lang="sr-Cyrl-CS" sz="2200"/>
          </a:p>
          <a:p>
            <a:r>
              <a:rPr lang="sr-Cyrl-CS" sz="2200"/>
              <a:t>У панкреасу, прво се синтетише</a:t>
            </a:r>
          </a:p>
          <a:p>
            <a:r>
              <a:rPr lang="sr-Cyrl-CS" sz="2200"/>
              <a:t>неактивни </a:t>
            </a:r>
            <a:r>
              <a:rPr lang="sr-Cyrl-CS" sz="2200">
                <a:solidFill>
                  <a:srgbClr val="FFFF00"/>
                </a:solidFill>
              </a:rPr>
              <a:t>препроинсулин (108АК)</a:t>
            </a:r>
          </a:p>
          <a:p>
            <a:endParaRPr lang="sr-Cyrl-CS" sz="2200">
              <a:solidFill>
                <a:srgbClr val="FFFF00"/>
              </a:solidFill>
            </a:endParaRPr>
          </a:p>
          <a:p>
            <a:r>
              <a:rPr lang="sr-Cyrl-CS" sz="2200"/>
              <a:t>Одвајањем </a:t>
            </a:r>
            <a:r>
              <a:rPr lang="sr-Latn-CS" sz="2200">
                <a:solidFill>
                  <a:srgbClr val="FFFF00"/>
                </a:solidFill>
              </a:rPr>
              <a:t>N</a:t>
            </a:r>
            <a:r>
              <a:rPr lang="sr-Cyrl-CS" sz="2200">
                <a:solidFill>
                  <a:srgbClr val="FFFF00"/>
                </a:solidFill>
              </a:rPr>
              <a:t> краја (24 АК),</a:t>
            </a:r>
            <a:r>
              <a:rPr lang="sr-Cyrl-CS" sz="2200"/>
              <a:t> настаје</a:t>
            </a:r>
          </a:p>
          <a:p>
            <a:r>
              <a:rPr lang="sr-Cyrl-CS" sz="2200">
                <a:solidFill>
                  <a:srgbClr val="FFFF00"/>
                </a:solidFill>
              </a:rPr>
              <a:t>Проинсулин (84 АК)</a:t>
            </a:r>
          </a:p>
          <a:p>
            <a:endParaRPr lang="sr-Cyrl-CS" sz="2200">
              <a:solidFill>
                <a:srgbClr val="FFFF00"/>
              </a:solidFill>
            </a:endParaRPr>
          </a:p>
          <a:p>
            <a:r>
              <a:rPr lang="sr-Cyrl-CS" sz="2200"/>
              <a:t>Хидролитичким одвајањем </a:t>
            </a:r>
            <a:r>
              <a:rPr lang="sr-Latn-CS" sz="2200">
                <a:solidFill>
                  <a:srgbClr val="FFFF00"/>
                </a:solidFill>
              </a:rPr>
              <a:t>C</a:t>
            </a:r>
            <a:r>
              <a:rPr lang="sr-Cyrl-CS" sz="2200">
                <a:solidFill>
                  <a:srgbClr val="FFFF00"/>
                </a:solidFill>
              </a:rPr>
              <a:t> пептида </a:t>
            </a:r>
          </a:p>
          <a:p>
            <a:r>
              <a:rPr lang="sr-Cyrl-CS" sz="2200">
                <a:solidFill>
                  <a:srgbClr val="FFFF00"/>
                </a:solidFill>
              </a:rPr>
              <a:t>(33АК) </a:t>
            </a:r>
            <a:r>
              <a:rPr lang="sr-Cyrl-CS" sz="2200"/>
              <a:t>настаје </a:t>
            </a:r>
            <a:r>
              <a:rPr lang="sr-Cyrl-CS" sz="2200">
                <a:solidFill>
                  <a:srgbClr val="FFFF00"/>
                </a:solidFill>
              </a:rPr>
              <a:t>биолошки активни инсулин</a:t>
            </a:r>
          </a:p>
          <a:p>
            <a:endParaRPr lang="sr-Cyrl-CS" sz="2200">
              <a:solidFill>
                <a:srgbClr val="FFFF00"/>
              </a:solidFill>
            </a:endParaRPr>
          </a:p>
          <a:p>
            <a:endParaRPr lang="sr-Cyrl-CS" sz="22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7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4"/>
          <p:cNvSpPr txBox="1">
            <a:spLocks noChangeArrowheads="1"/>
          </p:cNvSpPr>
          <p:nvPr/>
        </p:nvSpPr>
        <p:spPr bwMode="auto">
          <a:xfrm>
            <a:off x="2819400" y="0"/>
            <a:ext cx="2670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ИНСУЛИН</a:t>
            </a:r>
          </a:p>
        </p:txBody>
      </p:sp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311150" y="1169988"/>
            <a:ext cx="852805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2800">
                <a:solidFill>
                  <a:srgbClr val="FFFF00"/>
                </a:solidFill>
              </a:rPr>
              <a:t>C </a:t>
            </a:r>
            <a:r>
              <a:rPr lang="sr-Cyrl-CS" sz="2800">
                <a:solidFill>
                  <a:srgbClr val="FFFF00"/>
                </a:solidFill>
              </a:rPr>
              <a:t>пептид и инсулин</a:t>
            </a:r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sr-Cyrl-CS" sz="2800"/>
              <a:t>се луче у еквимоларним количинама</a:t>
            </a:r>
          </a:p>
          <a:p>
            <a:endParaRPr lang="sr-Cyrl-CS" sz="2800"/>
          </a:p>
          <a:p>
            <a:r>
              <a:rPr lang="sr-Cyrl-CS" sz="2800"/>
              <a:t>Одређивањем концентрације Ц-пептида у плазми </a:t>
            </a:r>
          </a:p>
          <a:p>
            <a:r>
              <a:rPr lang="sr-Cyrl-CS" sz="2800"/>
              <a:t>одређује се и количина излученог инсулина</a:t>
            </a:r>
          </a:p>
          <a:p>
            <a:endParaRPr lang="sr-Cyrl-CS" sz="2800"/>
          </a:p>
          <a:p>
            <a:r>
              <a:rPr lang="sr-Cyrl-CS" sz="2800">
                <a:solidFill>
                  <a:srgbClr val="FFFF00"/>
                </a:solidFill>
              </a:rPr>
              <a:t>Повећана концентрација глукозе у крви стимулише синтезу и лучење инсулина </a:t>
            </a:r>
          </a:p>
          <a:p>
            <a:endParaRPr lang="sr-Cyrl-CS" sz="2800">
              <a:solidFill>
                <a:srgbClr val="FFFF00"/>
              </a:solidFill>
            </a:endParaRPr>
          </a:p>
          <a:p>
            <a:r>
              <a:rPr lang="sr-Cyrl-CS" sz="2800">
                <a:solidFill>
                  <a:srgbClr val="FFFF00"/>
                </a:solidFill>
              </a:rPr>
              <a:t>Главни ефекат инсулина је ХИПОГЛИКЕМИЈА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 descr="22-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52900" y="3581400"/>
            <a:ext cx="49911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3" name="Text Box 6"/>
          <p:cNvSpPr txBox="1">
            <a:spLocks noChangeArrowheads="1"/>
          </p:cNvSpPr>
          <p:nvPr/>
        </p:nvSpPr>
        <p:spPr bwMode="auto">
          <a:xfrm>
            <a:off x="3124200" y="0"/>
            <a:ext cx="26701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4000"/>
              <a:t>ИНСУЛИН</a:t>
            </a:r>
          </a:p>
        </p:txBody>
      </p:sp>
      <p:sp>
        <p:nvSpPr>
          <p:cNvPr id="61444" name="Text Box 7"/>
          <p:cNvSpPr txBox="1">
            <a:spLocks noChangeArrowheads="1"/>
          </p:cNvSpPr>
          <p:nvPr/>
        </p:nvSpPr>
        <p:spPr bwMode="auto">
          <a:xfrm>
            <a:off x="0" y="533400"/>
            <a:ext cx="9144000" cy="289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 sz="2300"/>
              <a:t>Везивањем инсулина за </a:t>
            </a:r>
            <a:r>
              <a:rPr lang="sr-Cyrl-CS" sz="2300">
                <a:solidFill>
                  <a:srgbClr val="FFFF00"/>
                </a:solidFill>
              </a:rPr>
              <a:t>тирозин киназне рецепторе</a:t>
            </a:r>
            <a:r>
              <a:rPr lang="sr-Cyrl-CS" sz="2300"/>
              <a:t> </a:t>
            </a:r>
            <a:r>
              <a:rPr lang="sr-Latn-CS" sz="2300"/>
              <a:t>(2</a:t>
            </a:r>
            <a:r>
              <a:rPr lang="sr-Latn-CS" sz="2300">
                <a:latin typeface="Symbol" pitchFamily="18" charset="2"/>
              </a:rPr>
              <a:t>a , 2b </a:t>
            </a:r>
          </a:p>
          <a:p>
            <a:r>
              <a:rPr lang="sr-Cyrl-CS" sz="2300"/>
              <a:t>Субјединице), доводи до аутофосфорилације-активације </a:t>
            </a:r>
          </a:p>
          <a:p>
            <a:r>
              <a:rPr lang="sr-Cyrl-CS" sz="2300"/>
              <a:t>рецептора</a:t>
            </a:r>
            <a:endParaRPr lang="sr-Latn-CS" sz="2300"/>
          </a:p>
          <a:p>
            <a:endParaRPr lang="sr-Latn-CS" sz="2300"/>
          </a:p>
          <a:p>
            <a:r>
              <a:rPr lang="sr-Latn-CS" sz="2300"/>
              <a:t> Активна </a:t>
            </a:r>
            <a:r>
              <a:rPr lang="sr-Cyrl-CS" sz="2300"/>
              <a:t>Т</a:t>
            </a:r>
            <a:r>
              <a:rPr lang="sr-Latn-CS" sz="2300"/>
              <a:t>К каскадом сигналне трансдукције </a:t>
            </a:r>
            <a:r>
              <a:rPr lang="sr-Latn-CS" sz="2300">
                <a:solidFill>
                  <a:srgbClr val="FFFF00"/>
                </a:solidFill>
              </a:rPr>
              <a:t>фосфорилише </a:t>
            </a:r>
          </a:p>
          <a:p>
            <a:r>
              <a:rPr lang="sr-Latn-CS" sz="2300"/>
              <a:t>Интрацелуларне протеине (</a:t>
            </a:r>
            <a:r>
              <a:rPr lang="sr-Latn-CS" sz="2300">
                <a:solidFill>
                  <a:srgbClr val="FFFF00"/>
                </a:solidFill>
              </a:rPr>
              <a:t>ФОСФАТАЗЕ</a:t>
            </a:r>
            <a:r>
              <a:rPr lang="sr-Latn-CS" sz="2300"/>
              <a:t>) и регулише активацију </a:t>
            </a:r>
          </a:p>
          <a:p>
            <a:r>
              <a:rPr lang="sr-Latn-CS" sz="2300"/>
              <a:t>Метаболичких ензима (</a:t>
            </a:r>
            <a:r>
              <a:rPr lang="sr-Latn-CS" sz="2300">
                <a:solidFill>
                  <a:srgbClr val="FFFF00"/>
                </a:solidFill>
              </a:rPr>
              <a:t>гликолизе, гликогенезе, липогенезе</a:t>
            </a:r>
            <a:r>
              <a:rPr lang="sr-Latn-CS" sz="2300"/>
              <a:t>) и </a:t>
            </a:r>
          </a:p>
          <a:p>
            <a:r>
              <a:rPr lang="sr-Latn-CS" sz="2300">
                <a:solidFill>
                  <a:srgbClr val="FFFF00"/>
                </a:solidFill>
              </a:rPr>
              <a:t>Транспорт Глукозе из крви у јетру, мишиће и масно ткиво.</a:t>
            </a:r>
            <a:endParaRPr lang="en-US" sz="2300">
              <a:solidFill>
                <a:srgbClr val="FFFF00"/>
              </a:solidFill>
            </a:endParaRPr>
          </a:p>
        </p:txBody>
      </p:sp>
      <p:pic>
        <p:nvPicPr>
          <p:cNvPr id="6144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429000"/>
            <a:ext cx="235585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1562" name="Text Box 10"/>
          <p:cNvSpPr txBox="1">
            <a:spLocks noChangeArrowheads="1"/>
          </p:cNvSpPr>
          <p:nvPr/>
        </p:nvSpPr>
        <p:spPr bwMode="ltGray">
          <a:xfrm>
            <a:off x="2286000" y="3765550"/>
            <a:ext cx="1447800" cy="73025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>
                <a:solidFill>
                  <a:srgbClr val="000000"/>
                </a:solidFill>
              </a:rPr>
              <a:t>mesta vezivanja insulina</a:t>
            </a: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51563" name="Text Box 11"/>
          <p:cNvSpPr txBox="1">
            <a:spLocks noChangeArrowheads="1"/>
          </p:cNvSpPr>
          <p:nvPr/>
        </p:nvSpPr>
        <p:spPr bwMode="ltGray">
          <a:xfrm>
            <a:off x="2362200" y="5334000"/>
            <a:ext cx="1447800" cy="1155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r-Latn-CS" sz="1400">
                <a:solidFill>
                  <a:srgbClr val="000000"/>
                </a:solidFill>
              </a:rPr>
              <a:t>Unutrašnji delovi receptora- </a:t>
            </a:r>
            <a:r>
              <a:rPr lang="sr-Latn-CS" sz="1400" b="1">
                <a:solidFill>
                  <a:srgbClr val="000000"/>
                </a:solidFill>
              </a:rPr>
              <a:t>enzim tirozin kinaza</a:t>
            </a:r>
            <a:endParaRPr lang="en-GB" sz="1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1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1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562" grpId="0" animBg="1" autoUpdateAnimBg="0"/>
      <p:bldP spid="151563" grpId="0" animBg="1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" descr="insulineffec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057400"/>
            <a:ext cx="6324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Text Box 6"/>
          <p:cNvSpPr txBox="1">
            <a:spLocks noChangeArrowheads="1"/>
          </p:cNvSpPr>
          <p:nvPr/>
        </p:nvSpPr>
        <p:spPr bwMode="auto">
          <a:xfrm>
            <a:off x="304800" y="152400"/>
            <a:ext cx="83200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/>
              <a:t>Хипогликеми</a:t>
            </a:r>
            <a:r>
              <a:rPr lang="sr-Latn-CS" sz="4000"/>
              <a:t>чни ефекат инсулина</a:t>
            </a:r>
            <a:endParaRPr lang="en-US" sz="4000"/>
          </a:p>
        </p:txBody>
      </p:sp>
      <p:sp>
        <p:nvSpPr>
          <p:cNvPr id="62468" name="Line 7"/>
          <p:cNvSpPr>
            <a:spLocks noChangeShapeType="1"/>
          </p:cNvSpPr>
          <p:nvPr/>
        </p:nvSpPr>
        <p:spPr bwMode="auto">
          <a:xfrm flipV="1">
            <a:off x="5715000" y="4495800"/>
            <a:ext cx="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62469" name="Line 8"/>
          <p:cNvSpPr>
            <a:spLocks noChangeShapeType="1"/>
          </p:cNvSpPr>
          <p:nvPr/>
        </p:nvSpPr>
        <p:spPr bwMode="auto">
          <a:xfrm>
            <a:off x="5562600" y="4495800"/>
            <a:ext cx="3048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2470" name="Line 9"/>
          <p:cNvSpPr>
            <a:spLocks noChangeShapeType="1"/>
          </p:cNvSpPr>
          <p:nvPr/>
        </p:nvSpPr>
        <p:spPr bwMode="auto">
          <a:xfrm flipH="1">
            <a:off x="5562600" y="4572000"/>
            <a:ext cx="3048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" y="-415925"/>
            <a:ext cx="8229600" cy="5826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sl-SI" sz="4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4000" b="1" smtClean="0">
                <a:solidFill>
                  <a:srgbClr val="FFFF00"/>
                </a:solidFill>
              </a:rPr>
              <a:t>ЕНДОКРИНИ СИСТЕМ</a:t>
            </a:r>
            <a:r>
              <a:rPr lang="sl-SI" sz="4000" smtClean="0"/>
              <a:t>, који преко различитих жлезда синтетише и секретује хормоне у крв и има </a:t>
            </a:r>
            <a:endParaRPr lang="en-US" sz="4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4000" smtClean="0"/>
              <a:t>  </a:t>
            </a:r>
            <a:r>
              <a:rPr lang="sl-SI" sz="4000" smtClean="0"/>
              <a:t>физиолошке ефекте </a:t>
            </a:r>
            <a:endParaRPr lang="en-US" sz="4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4000" smtClean="0"/>
              <a:t>  </a:t>
            </a:r>
            <a:r>
              <a:rPr lang="sl-SI" sz="4000" smtClean="0"/>
              <a:t>на дистална циљна </a:t>
            </a:r>
            <a:endParaRPr lang="en-US" sz="4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Cyrl-CS" sz="4000" smtClean="0"/>
              <a:t>  т</a:t>
            </a:r>
            <a:r>
              <a:rPr lang="sl-SI" sz="4000" smtClean="0"/>
              <a:t>кива</a:t>
            </a:r>
            <a:r>
              <a:rPr lang="en-US" sz="4000" smtClean="0"/>
              <a:t> (инсулин,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4000" smtClean="0"/>
              <a:t>  глукагон)</a:t>
            </a:r>
            <a:endParaRPr lang="sl-SI" sz="4000" smtClean="0"/>
          </a:p>
          <a:p>
            <a:pPr eaLnBrk="1" hangingPunct="1">
              <a:lnSpc>
                <a:spcPct val="90000"/>
              </a:lnSpc>
              <a:defRPr/>
            </a:pPr>
            <a:endParaRPr lang="sl-SI" sz="4000" smtClean="0"/>
          </a:p>
        </p:txBody>
      </p:sp>
      <p:pic>
        <p:nvPicPr>
          <p:cNvPr id="8195" name="Picture 8" descr="Picture of the Endocrine 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1638" y="2381250"/>
            <a:ext cx="3662362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2" name="Rectangle 4"/>
          <p:cNvSpPr>
            <a:spLocks noChangeArrowheads="1"/>
          </p:cNvSpPr>
          <p:nvPr/>
        </p:nvSpPr>
        <p:spPr bwMode="auto">
          <a:xfrm>
            <a:off x="0" y="0"/>
            <a:ext cx="9144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  <a:defRPr/>
            </a:pPr>
            <a:r>
              <a:rPr lang="sr-Latn-C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     </a:t>
            </a:r>
            <a:r>
              <a:rPr lang="en-U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sr-Latn-CS" sz="4000" b="1">
                <a:effectLst>
                  <a:outerShdw blurRad="38100" dist="38100" dir="2700000" algn="tl">
                    <a:srgbClr val="000000"/>
                  </a:outerShdw>
                </a:effectLst>
              </a:rPr>
              <a:t>Diabetes mellitus</a:t>
            </a:r>
            <a:endParaRPr lang="sr-Cyrl-CS" sz="4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sr-Cyrl-CS" sz="3600" b="1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Tx/>
              <a:buChar char="-"/>
              <a:defRPr/>
            </a:pP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Обољење праћено </a:t>
            </a:r>
            <a:r>
              <a:rPr lang="sr-Cyrl-C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хронично високим концентрацијама глукозе у крви</a:t>
            </a:r>
            <a:r>
              <a:rPr lang="sr-Cyrl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sr-Latn-C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&gt; 7,8 mmol/l)</a:t>
            </a:r>
            <a:endParaRPr lang="sr-Cyrl-CS" sz="24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Tx/>
              <a:buChar char="-"/>
              <a:defRPr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Последица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апсолутног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 или </a:t>
            </a:r>
            <a:r>
              <a:rPr lang="en-US" sz="2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релативног </a:t>
            </a: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</a:rPr>
              <a:t>одсуства инсулина</a:t>
            </a:r>
            <a:endParaRPr lang="sr-Latn-CS" sz="360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  <a:defRPr/>
            </a:pPr>
            <a:endParaRPr lang="en-US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3491" name="Rectangle 5"/>
          <p:cNvSpPr>
            <a:spLocks noChangeArrowheads="1"/>
          </p:cNvSpPr>
          <p:nvPr/>
        </p:nvSpPr>
        <p:spPr bwMode="auto">
          <a:xfrm>
            <a:off x="76200" y="3048000"/>
            <a:ext cx="93726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u="sng"/>
              <a:t>Постоје два типа болести</a:t>
            </a:r>
            <a:r>
              <a:rPr lang="sr-Cyrl-CS" sz="2400"/>
              <a:t>: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en-US" sz="2400">
                <a:solidFill>
                  <a:srgbClr val="FFFF00"/>
                </a:solidFill>
              </a:rPr>
              <a:t>Инсулин </a:t>
            </a:r>
            <a:r>
              <a:rPr lang="en-US" sz="2400" b="1" u="sng">
                <a:solidFill>
                  <a:srgbClr val="FFFF00"/>
                </a:solidFill>
              </a:rPr>
              <a:t>ЗАВИСНИ</a:t>
            </a:r>
            <a:r>
              <a:rPr lang="en-US" sz="2400">
                <a:solidFill>
                  <a:srgbClr val="FFFF00"/>
                </a:solidFill>
              </a:rPr>
              <a:t> </a:t>
            </a:r>
            <a:r>
              <a:rPr lang="sr-Latn-CS" sz="2400">
                <a:solidFill>
                  <a:srgbClr val="FFFF00"/>
                </a:solidFill>
              </a:rPr>
              <a:t>Diabetes </a:t>
            </a:r>
          </a:p>
          <a:p>
            <a:r>
              <a:rPr lang="sr-Latn-CS" sz="2400">
                <a:solidFill>
                  <a:srgbClr val="FFFF00"/>
                </a:solidFill>
              </a:rPr>
              <a:t>mellitus (</a:t>
            </a:r>
            <a:r>
              <a:rPr lang="en-US" sz="2400">
                <a:solidFill>
                  <a:srgbClr val="FFFF00"/>
                </a:solidFill>
              </a:rPr>
              <a:t>тип1</a:t>
            </a:r>
            <a:r>
              <a:rPr lang="sr-Latn-CS" sz="2400">
                <a:solidFill>
                  <a:srgbClr val="FFFF00"/>
                </a:solidFill>
              </a:rPr>
              <a:t>)</a:t>
            </a:r>
            <a:endParaRPr lang="sr-Cyrl-CS" sz="2400">
              <a:solidFill>
                <a:srgbClr val="FFFF00"/>
              </a:solidFill>
            </a:endParaRPr>
          </a:p>
          <a:p>
            <a:endParaRPr lang="sr-Latn-CS" sz="2400">
              <a:solidFill>
                <a:srgbClr val="FFFF00"/>
              </a:solidFill>
            </a:endParaRPr>
          </a:p>
          <a:p>
            <a:r>
              <a:rPr lang="sr-Cyrl-CS" sz="2400">
                <a:solidFill>
                  <a:srgbClr val="FFFF00"/>
                </a:solidFill>
              </a:rPr>
              <a:t> </a:t>
            </a:r>
            <a:r>
              <a:rPr lang="en-US" sz="2400">
                <a:solidFill>
                  <a:srgbClr val="FFFF00"/>
                </a:solidFill>
              </a:rPr>
              <a:t>Инсулин </a:t>
            </a:r>
            <a:r>
              <a:rPr lang="en-US" sz="2400" b="1" u="sng">
                <a:solidFill>
                  <a:srgbClr val="FFFF00"/>
                </a:solidFill>
              </a:rPr>
              <a:t>НЕЗАВИСНИ</a:t>
            </a:r>
            <a:r>
              <a:rPr lang="en-US" sz="2400">
                <a:solidFill>
                  <a:srgbClr val="FFFF00"/>
                </a:solidFill>
              </a:rPr>
              <a:t>  </a:t>
            </a:r>
            <a:r>
              <a:rPr lang="sr-Latn-CS" sz="2400">
                <a:solidFill>
                  <a:srgbClr val="FFFF00"/>
                </a:solidFill>
              </a:rPr>
              <a:t>Diabetes </a:t>
            </a:r>
          </a:p>
          <a:p>
            <a:r>
              <a:rPr lang="sr-Latn-CS" sz="2400">
                <a:solidFill>
                  <a:srgbClr val="FFFF00"/>
                </a:solidFill>
              </a:rPr>
              <a:t>mellitus (</a:t>
            </a:r>
            <a:r>
              <a:rPr lang="en-US" sz="2400">
                <a:solidFill>
                  <a:srgbClr val="FFFF00"/>
                </a:solidFill>
              </a:rPr>
              <a:t>тип2</a:t>
            </a:r>
            <a:r>
              <a:rPr lang="sr-Latn-CS" sz="2400">
                <a:solidFill>
                  <a:srgbClr val="FFFF00"/>
                </a:solidFill>
              </a:rPr>
              <a:t>)</a:t>
            </a:r>
          </a:p>
          <a:p>
            <a:pPr>
              <a:spcBef>
                <a:spcPct val="50000"/>
              </a:spcBef>
              <a:buClr>
                <a:schemeClr val="tx2"/>
              </a:buClr>
              <a:buFontTx/>
              <a:buChar char="•"/>
            </a:pPr>
            <a:endParaRPr lang="en-US" sz="2400">
              <a:solidFill>
                <a:srgbClr val="FFFF00"/>
              </a:solidFill>
            </a:endParaRPr>
          </a:p>
        </p:txBody>
      </p:sp>
      <p:pic>
        <p:nvPicPr>
          <p:cNvPr id="155654" name="Picture 6" descr="insulin2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048000"/>
            <a:ext cx="4191000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5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ext Box 4"/>
          <p:cNvSpPr txBox="1">
            <a:spLocks noChangeArrowheads="1"/>
          </p:cNvSpPr>
          <p:nvPr/>
        </p:nvSpPr>
        <p:spPr bwMode="auto">
          <a:xfrm>
            <a:off x="2590800" y="101600"/>
            <a:ext cx="2527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600"/>
              <a:t>ГЛУКАГОН</a:t>
            </a:r>
          </a:p>
        </p:txBody>
      </p:sp>
      <p:pic>
        <p:nvPicPr>
          <p:cNvPr id="64515" name="Picture 6" descr="http://www.elmhurst.edu/~chm/vchembook/images/614glucagon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900" y="685800"/>
            <a:ext cx="34671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6" name="TextBox 5"/>
          <p:cNvSpPr txBox="1">
            <a:spLocks noChangeArrowheads="1"/>
          </p:cNvSpPr>
          <p:nvPr/>
        </p:nvSpPr>
        <p:spPr bwMode="auto">
          <a:xfrm>
            <a:off x="0" y="1371600"/>
            <a:ext cx="815022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742950" indent="-742950"/>
            <a:r>
              <a:rPr lang="sr-Latn-CS" sz="2800"/>
              <a:t>Антагонистички хормон инсулину</a:t>
            </a:r>
          </a:p>
          <a:p>
            <a:pPr marL="742950" indent="-742950"/>
            <a:endParaRPr lang="sr-Latn-CS" sz="2800"/>
          </a:p>
          <a:p>
            <a:pPr marL="742950" indent="-742950"/>
            <a:r>
              <a:rPr lang="sr-Latn-CS" sz="2800"/>
              <a:t>Полипептид</a:t>
            </a:r>
            <a:r>
              <a:rPr lang="en-US" sz="2800"/>
              <a:t> </a:t>
            </a:r>
            <a:r>
              <a:rPr lang="sr-Cyrl-CS" sz="2800" noProof="1"/>
              <a:t>од</a:t>
            </a:r>
            <a:r>
              <a:rPr lang="en-US" sz="2800"/>
              <a:t> 29 АК</a:t>
            </a:r>
            <a:endParaRPr lang="sr-Latn-CS" sz="2800"/>
          </a:p>
          <a:p>
            <a:pPr marL="742950" indent="-742950"/>
            <a:endParaRPr lang="sr-Latn-CS" sz="2800"/>
          </a:p>
          <a:p>
            <a:pPr marL="742950" indent="-742950"/>
            <a:r>
              <a:rPr lang="sr-Latn-CS" sz="2800"/>
              <a:t>Синтетишу га и луче </a:t>
            </a:r>
            <a:r>
              <a:rPr lang="sr-Latn-CS" sz="2800">
                <a:solidFill>
                  <a:srgbClr val="FFFF00"/>
                </a:solidFill>
                <a:latin typeface="Symbol" pitchFamily="18" charset="2"/>
              </a:rPr>
              <a:t>a</a:t>
            </a:r>
            <a:r>
              <a:rPr lang="sr-Latn-CS" sz="2800">
                <a:solidFill>
                  <a:srgbClr val="FFFF00"/>
                </a:solidFill>
              </a:rPr>
              <a:t> </a:t>
            </a:r>
            <a:r>
              <a:rPr lang="sr-Cyrl-CS" sz="2800">
                <a:solidFill>
                  <a:srgbClr val="FFFF00"/>
                </a:solidFill>
              </a:rPr>
              <a:t>ћелије</a:t>
            </a:r>
          </a:p>
          <a:p>
            <a:pPr marL="742950" indent="-742950"/>
            <a:r>
              <a:rPr lang="sr-Cyrl-CS" sz="2800">
                <a:solidFill>
                  <a:srgbClr val="FFFF00"/>
                </a:solidFill>
              </a:rPr>
              <a:t>ендокриног панкреаса</a:t>
            </a:r>
            <a:r>
              <a:rPr lang="sr-Cyrl-CS" sz="2800"/>
              <a:t> као одговор на </a:t>
            </a:r>
            <a:r>
              <a:rPr lang="sr-Cyrl-CS" sz="2800">
                <a:solidFill>
                  <a:srgbClr val="FFFF00"/>
                </a:solidFill>
              </a:rPr>
              <a:t>ниску </a:t>
            </a:r>
          </a:p>
          <a:p>
            <a:pPr marL="742950" indent="-742950"/>
            <a:r>
              <a:rPr lang="sr-Cyrl-CS" sz="2800">
                <a:solidFill>
                  <a:srgbClr val="FFFF00"/>
                </a:solidFill>
              </a:rPr>
              <a:t>концентрацију глукозе у крви.</a:t>
            </a:r>
          </a:p>
          <a:p>
            <a:pPr marL="742950" indent="-742950"/>
            <a:endParaRPr lang="sr-Cyrl-CS" sz="2800">
              <a:solidFill>
                <a:srgbClr val="FFFF00"/>
              </a:solidFill>
            </a:endParaRPr>
          </a:p>
          <a:p>
            <a:pPr marL="742950" indent="-742950"/>
            <a:r>
              <a:rPr lang="sr-Cyrl-CS" sz="2800">
                <a:solidFill>
                  <a:srgbClr val="FFFF00"/>
                </a:solidFill>
              </a:rPr>
              <a:t>Главни ефекат глукагона је ХИПЕРГЛИКЕМИЈА</a:t>
            </a:r>
            <a:endParaRPr lang="sr-Latn-CS" sz="2800">
              <a:solidFill>
                <a:srgbClr val="FFFF00"/>
              </a:solidFill>
            </a:endParaRPr>
          </a:p>
          <a:p>
            <a:pPr marL="742950" indent="-742950"/>
            <a:endParaRPr lang="sr-Latn-CS" sz="2800">
              <a:solidFill>
                <a:srgbClr val="FFFF00"/>
              </a:solidFill>
            </a:endParaRPr>
          </a:p>
          <a:p>
            <a:pPr marL="742950" indent="-742950"/>
            <a:endParaRPr lang="sr-Latn-CS" sz="2800">
              <a:solidFill>
                <a:srgbClr val="FFFF00"/>
              </a:solidFill>
            </a:endParaRPr>
          </a:p>
          <a:p>
            <a:pPr marL="742950" indent="-742950"/>
            <a:endParaRPr lang="sr-Latn-CS" sz="2800">
              <a:solidFill>
                <a:srgbClr val="FFFF00"/>
              </a:solidFill>
            </a:endParaRPr>
          </a:p>
          <a:p>
            <a:pPr marL="742950" indent="-742950"/>
            <a:endParaRPr lang="en-US" sz="2800">
              <a:solidFill>
                <a:srgbClr val="FFFF00"/>
              </a:solidFill>
            </a:endParaRPr>
          </a:p>
        </p:txBody>
      </p:sp>
      <p:sp>
        <p:nvSpPr>
          <p:cNvPr id="64517" name="Text Box 7"/>
          <p:cNvSpPr txBox="1">
            <a:spLocks noChangeArrowheads="1"/>
          </p:cNvSpPr>
          <p:nvPr/>
        </p:nvSpPr>
        <p:spPr bwMode="auto">
          <a:xfrm>
            <a:off x="136525" y="1316038"/>
            <a:ext cx="1841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8" descr="http://www.reactome.org/figures/glucago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19200"/>
            <a:ext cx="3124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2266950" y="34925"/>
            <a:ext cx="39528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3600"/>
              <a:t>Ефекат глукагона</a:t>
            </a:r>
          </a:p>
        </p:txBody>
      </p:sp>
      <p:sp>
        <p:nvSpPr>
          <p:cNvPr id="65540" name="Text Box 6"/>
          <p:cNvSpPr txBox="1">
            <a:spLocks noChangeArrowheads="1"/>
          </p:cNvSpPr>
          <p:nvPr/>
        </p:nvSpPr>
        <p:spPr bwMode="auto">
          <a:xfrm>
            <a:off x="669925" y="1208088"/>
            <a:ext cx="1841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 sz="2800"/>
          </a:p>
        </p:txBody>
      </p:sp>
      <p:sp>
        <p:nvSpPr>
          <p:cNvPr id="65541" name="Text Box 7"/>
          <p:cNvSpPr txBox="1">
            <a:spLocks noChangeArrowheads="1"/>
          </p:cNvSpPr>
          <p:nvPr/>
        </p:nvSpPr>
        <p:spPr bwMode="auto">
          <a:xfrm>
            <a:off x="136525" y="1106488"/>
            <a:ext cx="5964238" cy="739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/>
              <a:t>Ниске концентрације глукозе у крви</a:t>
            </a:r>
          </a:p>
          <a:p>
            <a:r>
              <a:rPr lang="sr-Cyrl-CS" sz="2400"/>
              <a:t>стимулишу лучење глукагона у крвоток</a:t>
            </a:r>
          </a:p>
          <a:p>
            <a:r>
              <a:rPr lang="sr-Cyrl-CS" sz="2400"/>
              <a:t>који се транспортује до </a:t>
            </a:r>
            <a:r>
              <a:rPr lang="sr-Cyrl-CS" sz="2400">
                <a:solidFill>
                  <a:srgbClr val="FFFF00"/>
                </a:solidFill>
              </a:rPr>
              <a:t>јетре и масног</a:t>
            </a:r>
          </a:p>
          <a:p>
            <a:r>
              <a:rPr lang="sr-Cyrl-CS" sz="2400">
                <a:solidFill>
                  <a:srgbClr val="FFFF00"/>
                </a:solidFill>
              </a:rPr>
              <a:t>ткива.</a:t>
            </a:r>
          </a:p>
          <a:p>
            <a:endParaRPr lang="sr-Cyrl-CS" sz="2400">
              <a:solidFill>
                <a:srgbClr val="FFFF00"/>
              </a:solidFill>
            </a:endParaRPr>
          </a:p>
          <a:p>
            <a:r>
              <a:rPr lang="sr-Cyrl-CS" sz="2400"/>
              <a:t>Везивањем за своје рецепторе на </a:t>
            </a:r>
          </a:p>
          <a:p>
            <a:r>
              <a:rPr lang="sr-Cyrl-CS" sz="2400"/>
              <a:t>хепатоцитима и адипоцитима, активира </a:t>
            </a:r>
          </a:p>
          <a:p>
            <a:r>
              <a:rPr lang="sr-Cyrl-CS" sz="2400">
                <a:solidFill>
                  <a:srgbClr val="FFFF00"/>
                </a:solidFill>
              </a:rPr>
              <a:t>Протеин киназе</a:t>
            </a:r>
            <a:r>
              <a:rPr lang="sr-Cyrl-CS" sz="2400"/>
              <a:t> преко каскаде сигналне </a:t>
            </a:r>
          </a:p>
          <a:p>
            <a:r>
              <a:rPr lang="sr-Cyrl-CS" sz="2400"/>
              <a:t>трансдукције (</a:t>
            </a:r>
            <a:r>
              <a:rPr lang="sr-Latn-CS" sz="2400">
                <a:solidFill>
                  <a:srgbClr val="FFFF00"/>
                </a:solidFill>
              </a:rPr>
              <a:t>G</a:t>
            </a:r>
            <a:r>
              <a:rPr lang="sr-Cyrl-CS" sz="2400">
                <a:solidFill>
                  <a:srgbClr val="FFFF00"/>
                </a:solidFill>
              </a:rPr>
              <a:t> протеина, аденилат</a:t>
            </a:r>
          </a:p>
          <a:p>
            <a:r>
              <a:rPr lang="sr-Cyrl-CS" sz="2400">
                <a:solidFill>
                  <a:srgbClr val="FFFF00"/>
                </a:solidFill>
              </a:rPr>
              <a:t>циклазе, </a:t>
            </a:r>
            <a:r>
              <a:rPr lang="sr-Latn-CS" sz="2400">
                <a:solidFill>
                  <a:srgbClr val="FFFF00"/>
                </a:solidFill>
              </a:rPr>
              <a:t>cAMP</a:t>
            </a:r>
            <a:r>
              <a:rPr lang="sr-Cyrl-CS" sz="2400">
                <a:solidFill>
                  <a:srgbClr val="FFFF00"/>
                </a:solidFill>
              </a:rPr>
              <a:t> и протеин киназе А).</a:t>
            </a:r>
          </a:p>
          <a:p>
            <a:r>
              <a:rPr lang="sr-Cyrl-CS" sz="2400">
                <a:solidFill>
                  <a:srgbClr val="FFFF00"/>
                </a:solidFill>
              </a:rPr>
              <a:t> </a:t>
            </a:r>
          </a:p>
          <a:p>
            <a:r>
              <a:rPr lang="sr-Cyrl-CS" sz="2400" u="sng">
                <a:solidFill>
                  <a:srgbClr val="FFFF00"/>
                </a:solidFill>
              </a:rPr>
              <a:t>КИНАЗЕ фосфорилишу</a:t>
            </a:r>
            <a:r>
              <a:rPr lang="sr-Cyrl-CS" sz="2400">
                <a:solidFill>
                  <a:srgbClr val="FFFF00"/>
                </a:solidFill>
              </a:rPr>
              <a:t> и активирају </a:t>
            </a:r>
          </a:p>
          <a:p>
            <a:r>
              <a:rPr lang="sr-Cyrl-CS" sz="2400">
                <a:solidFill>
                  <a:srgbClr val="FFFF00"/>
                </a:solidFill>
              </a:rPr>
              <a:t>Метаболичке ензиме </a:t>
            </a:r>
            <a:r>
              <a:rPr lang="sr-Cyrl-CS" sz="2400" u="sng">
                <a:solidFill>
                  <a:srgbClr val="FFFF00"/>
                </a:solidFill>
              </a:rPr>
              <a:t>гликогенолизе,</a:t>
            </a:r>
          </a:p>
          <a:p>
            <a:r>
              <a:rPr lang="sr-Cyrl-CS" sz="2400" u="sng">
                <a:solidFill>
                  <a:srgbClr val="FFFF00"/>
                </a:solidFill>
              </a:rPr>
              <a:t>Глуконеогенезе, липолизе.</a:t>
            </a:r>
          </a:p>
          <a:p>
            <a:endParaRPr lang="sr-Latn-CS" sz="2400" u="sng">
              <a:solidFill>
                <a:srgbClr val="FFFF00"/>
              </a:solidFill>
            </a:endParaRPr>
          </a:p>
          <a:p>
            <a:endParaRPr lang="sr-Latn-CS" sz="2400">
              <a:solidFill>
                <a:srgbClr val="FFFF00"/>
              </a:solidFill>
            </a:endParaRPr>
          </a:p>
          <a:p>
            <a:endParaRPr lang="sr-Latn-CS" sz="2400">
              <a:solidFill>
                <a:srgbClr val="FFFF00"/>
              </a:solidFill>
            </a:endParaRPr>
          </a:p>
          <a:p>
            <a:endParaRPr lang="sr-Latn-CS" sz="2400">
              <a:solidFill>
                <a:srgbClr val="FFFF00"/>
              </a:solidFill>
            </a:endParaRPr>
          </a:p>
          <a:p>
            <a:r>
              <a:rPr lang="sr-Latn-CS" sz="2400">
                <a:solidFill>
                  <a:srgbClr val="FFFF00"/>
                </a:solidFill>
              </a:rPr>
              <a:t> </a:t>
            </a:r>
          </a:p>
          <a:p>
            <a:endParaRPr lang="en-US" sz="240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5" descr="glands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0" y="0"/>
            <a:ext cx="6559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3" name="Text Box 6"/>
          <p:cNvSpPr txBox="1">
            <a:spLocks noChangeArrowheads="1"/>
          </p:cNvSpPr>
          <p:nvPr/>
        </p:nvSpPr>
        <p:spPr bwMode="auto">
          <a:xfrm>
            <a:off x="1879600" y="4495800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200" b="1">
                <a:solidFill>
                  <a:srgbClr val="000000"/>
                </a:solidFill>
              </a:rPr>
              <a:t>glukagon</a:t>
            </a:r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66564" name="Text Box 7"/>
          <p:cNvSpPr txBox="1">
            <a:spLocks noChangeArrowheads="1"/>
          </p:cNvSpPr>
          <p:nvPr/>
        </p:nvSpPr>
        <p:spPr bwMode="auto">
          <a:xfrm>
            <a:off x="1447800" y="2819400"/>
            <a:ext cx="2101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Latn-CS" sz="1400" b="1">
                <a:solidFill>
                  <a:srgbClr val="000000"/>
                </a:solidFill>
              </a:rPr>
              <a:t>Tiroksin, T3, kalcitonin</a:t>
            </a:r>
            <a:endParaRPr lang="en-US" sz="1400" b="1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" y="-609600"/>
            <a:ext cx="8686800" cy="5749925"/>
          </a:xfrm>
        </p:spPr>
        <p:txBody>
          <a:bodyPr/>
          <a:lstStyle/>
          <a:p>
            <a:pPr eaLnBrk="1" hangingPunct="1">
              <a:defRPr/>
            </a:pPr>
            <a:endParaRPr lang="sl-SI" sz="4400" smtClean="0"/>
          </a:p>
          <a:p>
            <a:pPr eaLnBrk="1" hangingPunct="1">
              <a:defRPr/>
            </a:pPr>
            <a:r>
              <a:rPr lang="sl-SI" sz="3600" b="1" smtClean="0">
                <a:solidFill>
                  <a:srgbClr val="FFFF00"/>
                </a:solidFill>
              </a:rPr>
              <a:t>ПАРАКРИНИ И АУТОКРИНИ СИСТЕМ</a:t>
            </a:r>
            <a:r>
              <a:rPr lang="sl-SI" sz="3600" smtClean="0"/>
              <a:t>, који синтетише и секретује супстанце у </a:t>
            </a:r>
            <a:r>
              <a:rPr lang="sl-SI" sz="3600" smtClean="0">
                <a:solidFill>
                  <a:srgbClr val="FFFF00"/>
                </a:solidFill>
              </a:rPr>
              <a:t>интерцелуларни</a:t>
            </a:r>
            <a:r>
              <a:rPr lang="sl-SI" sz="3600" smtClean="0"/>
              <a:t> простор</a:t>
            </a:r>
            <a:r>
              <a:rPr lang="sr-Cyrl-CS" sz="3600" smtClean="0"/>
              <a:t>,</a:t>
            </a:r>
            <a:r>
              <a:rPr lang="sl-SI" sz="3600" smtClean="0"/>
              <a:t> које модификују функцију ћелија без уласка у крвоток (инслулин, </a:t>
            </a:r>
            <a:r>
              <a:rPr lang="ru-RU" smtClean="0"/>
              <a:t>хормони гастроинтестиналног тракта</a:t>
            </a:r>
            <a:r>
              <a:rPr lang="en-US" smtClean="0"/>
              <a:t> </a:t>
            </a:r>
            <a:endParaRPr lang="sl-SI" smtClean="0"/>
          </a:p>
        </p:txBody>
      </p:sp>
      <p:pic>
        <p:nvPicPr>
          <p:cNvPr id="9219" name="Picture 5" descr="An external file that holds a picture, illustration, etc., usually as some form of binary object. The name of referred object is ch3f1.jpg. 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7400" y="3429000"/>
            <a:ext cx="47244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0"/>
            <a:ext cx="8763000" cy="3581400"/>
          </a:xfrm>
        </p:spPr>
        <p:txBody>
          <a:bodyPr/>
          <a:lstStyle/>
          <a:p>
            <a:pPr eaLnBrk="1" hangingPunct="1">
              <a:defRPr/>
            </a:pPr>
            <a:r>
              <a:rPr lang="sl-SI" sz="4000" b="1" smtClean="0">
                <a:solidFill>
                  <a:srgbClr val="FFFF00"/>
                </a:solidFill>
              </a:rPr>
              <a:t>ИМУНСКИ СИСТЕМ</a:t>
            </a:r>
            <a:r>
              <a:rPr lang="sl-SI" sz="4000" smtClean="0"/>
              <a:t>, који посредује у одговору на спољашње и унутрашње претње организму.</a:t>
            </a:r>
          </a:p>
        </p:txBody>
      </p:sp>
      <p:pic>
        <p:nvPicPr>
          <p:cNvPr id="10243" name="Picture 6" descr="immune%20syste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057400"/>
            <a:ext cx="723900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381000"/>
            <a:ext cx="8229600" cy="58261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l-SI" sz="2400" b="1" smtClean="0">
                <a:solidFill>
                  <a:srgbClr val="FFFF00"/>
                </a:solidFill>
              </a:rPr>
              <a:t>ХОРМОНИ</a:t>
            </a:r>
            <a:r>
              <a:rPr lang="sl-SI" sz="2400" smtClean="0"/>
              <a:t> су биолошки активне супстанце  које се синтетишу и луче директно у крв од стране </a:t>
            </a:r>
            <a:r>
              <a:rPr lang="sl-SI" sz="2400" b="1" smtClean="0">
                <a:solidFill>
                  <a:srgbClr val="FFFF00"/>
                </a:solidFill>
              </a:rPr>
              <a:t>ендокриних жлезда</a:t>
            </a:r>
            <a:r>
              <a:rPr lang="sl-SI" sz="2400" b="1" smtClean="0"/>
              <a:t>. </a:t>
            </a:r>
            <a:endParaRPr lang="en-US" sz="2400" b="1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П</a:t>
            </a:r>
            <a:r>
              <a:rPr lang="sl-SI" sz="2400" smtClean="0"/>
              <a:t>утем крви се транспортују у </a:t>
            </a:r>
            <a:r>
              <a:rPr lang="sl-SI" sz="2400" smtClean="0">
                <a:solidFill>
                  <a:srgbClr val="FFFF00"/>
                </a:solidFill>
              </a:rPr>
              <a:t>везаном или слободном облику до </a:t>
            </a:r>
            <a:r>
              <a:rPr lang="en-US" sz="2400" smtClean="0">
                <a:solidFill>
                  <a:srgbClr val="FFFF00"/>
                </a:solidFill>
              </a:rPr>
              <a:t>циљног </a:t>
            </a:r>
            <a:r>
              <a:rPr lang="sl-SI" sz="2400" smtClean="0">
                <a:solidFill>
                  <a:srgbClr val="FFFF00"/>
                </a:solidFill>
              </a:rPr>
              <a:t>ткива</a:t>
            </a:r>
            <a:r>
              <a:rPr lang="sl-SI" sz="2400" smtClean="0"/>
              <a:t>, где испољавају своје деловање. 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b="1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smtClean="0"/>
              <a:t>Лучење хор</a:t>
            </a:r>
            <a:r>
              <a:rPr lang="en-US" sz="2400" smtClean="0"/>
              <a:t>мона је </a:t>
            </a:r>
            <a:r>
              <a:rPr lang="sl-SI" sz="2400" smtClean="0"/>
              <a:t>периодично – </a:t>
            </a:r>
            <a:r>
              <a:rPr lang="sl-SI" sz="2400" smtClean="0">
                <a:solidFill>
                  <a:srgbClr val="FFFF00"/>
                </a:solidFill>
              </a:rPr>
              <a:t>пулсно </a:t>
            </a:r>
            <a:r>
              <a:rPr lang="sl-SI" sz="2400" smtClean="0"/>
              <a:t>(</a:t>
            </a:r>
            <a:r>
              <a:rPr lang="ru-RU" sz="2400" b="1" smtClean="0"/>
              <a:t>циркадијарни ритам</a:t>
            </a:r>
            <a:r>
              <a:rPr lang="ru-RU" sz="2400" smtClean="0"/>
              <a:t> нивоа кортизола</a:t>
            </a:r>
            <a:r>
              <a:rPr lang="en-US" sz="2400" smtClean="0"/>
              <a:t>)</a:t>
            </a:r>
            <a:r>
              <a:rPr lang="en-US" sz="2800" smtClean="0"/>
              <a:t> 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sl-SI" sz="2400" smtClean="0"/>
              <a:t>Основна улога хормона је </a:t>
            </a:r>
            <a:r>
              <a:rPr lang="sl-SI" sz="2400" b="1" u="sng" smtClean="0">
                <a:solidFill>
                  <a:srgbClr val="FFFF00"/>
                </a:solidFill>
              </a:rPr>
              <a:t>усклађивање функције различитих органа и ткива на метаболичком нивоу.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eam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3059</TotalTime>
  <Words>2846</Words>
  <Application>Microsoft Office PowerPoint</Application>
  <PresentationFormat>On-screen Show (4:3)</PresentationFormat>
  <Paragraphs>674</Paragraphs>
  <Slides>63</Slides>
  <Notes>61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7" baseType="lpstr">
      <vt:lpstr>Arial</vt:lpstr>
      <vt:lpstr>Wingdings</vt:lpstr>
      <vt:lpstr>Symbol</vt:lpstr>
      <vt:lpstr>Stream</vt:lpstr>
      <vt:lpstr>Slide 1</vt:lpstr>
      <vt:lpstr>ХОРМОН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  На нивоу ћелије, постоје три места где су локализовани хормонски рецептори:</vt:lpstr>
      <vt:lpstr>Према хемијској структури хормони се деле на:</vt:lpstr>
      <vt:lpstr>Slide 13</vt:lpstr>
      <vt:lpstr>Slide 14</vt:lpstr>
      <vt:lpstr>Slide 15</vt:lpstr>
      <vt:lpstr>Slide 16</vt:lpstr>
      <vt:lpstr>Циклични аденозин-монофосфат – cAMP </vt:lpstr>
      <vt:lpstr>Циклични аденозин-монофосфат – cAMP </vt:lpstr>
      <vt:lpstr>Циклични аденозин-монофосфат – cAMP </vt:lpstr>
      <vt:lpstr>Инозитол-трифосфат – IP3 и диацилглицерол-DAG </vt:lpstr>
      <vt:lpstr>Slide 21</vt:lpstr>
      <vt:lpstr>Slide 22</vt:lpstr>
      <vt:lpstr>Slide 23</vt:lpstr>
      <vt:lpstr>      МЕХАНИЗАМ ДЕЛОВАЊА ХОРМОНА ЧИЈИ СУ РЕЦЕПТОРИ ЛОКАЛИЗОВАНИ У ЦИТОПЛАЗМИ  </vt:lpstr>
      <vt:lpstr>Slide 25</vt:lpstr>
      <vt:lpstr>Slide 26</vt:lpstr>
      <vt:lpstr>Slide 27</vt:lpstr>
      <vt:lpstr>Slide 28</vt:lpstr>
      <vt:lpstr>Slide 29</vt:lpstr>
      <vt:lpstr>РЕГУЛАЦИЈА ЛУЧЕЊА ХОРМОНА </vt:lpstr>
      <vt:lpstr>Регулација лучења хормона:</vt:lpstr>
      <vt:lpstr>Slide 32</vt:lpstr>
      <vt:lpstr>Slide 33</vt:lpstr>
      <vt:lpstr>Slide 34</vt:lpstr>
      <vt:lpstr>Slide 35</vt:lpstr>
      <vt:lpstr>Slide 36</vt:lpstr>
      <vt:lpstr>ХОРМОНИ ШТИТАСТЕ ЖЛЕЗДЕ </vt:lpstr>
      <vt:lpstr>ХОРМОНИ ШТИТАСТЕ ЖЛЕЗДЕ </vt:lpstr>
      <vt:lpstr>ХОРМОН ПАРАТИРЕОИДНИХ ЖЛЕЗДА</vt:lpstr>
      <vt:lpstr>Slide 40</vt:lpstr>
      <vt:lpstr>Хормони полних жлезда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</vt:vector>
  </TitlesOfParts>
  <Company>Kopurtidjo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Voja</dc:creator>
  <cp:lastModifiedBy>Biohemija</cp:lastModifiedBy>
  <cp:revision>211</cp:revision>
  <dcterms:created xsi:type="dcterms:W3CDTF">2007-04-17T17:22:02Z</dcterms:created>
  <dcterms:modified xsi:type="dcterms:W3CDTF">2017-01-25T11:15:19Z</dcterms:modified>
</cp:coreProperties>
</file>